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sldIdLst>
    <p:sldId id="275" r:id="rId2"/>
    <p:sldId id="263" r:id="rId3"/>
    <p:sldId id="264" r:id="rId4"/>
    <p:sldId id="273" r:id="rId5"/>
    <p:sldId id="272" r:id="rId6"/>
    <p:sldId id="269" r:id="rId7"/>
    <p:sldId id="266" r:id="rId8"/>
    <p:sldId id="259" r:id="rId9"/>
    <p:sldId id="270" r:id="rId10"/>
    <p:sldId id="271" r:id="rId11"/>
    <p:sldId id="265" r:id="rId12"/>
    <p:sldId id="268" r:id="rId13"/>
    <p:sldId id="274" r:id="rId14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TAUX DE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REALISATION GLOBAL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0032485550917728"/>
          <c:y val="1.27412718128132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6239412364584885"/>
          <c:y val="0.21954353738179735"/>
          <c:w val="0.47521175270830229"/>
          <c:h val="0.60256506862977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7DA9-4024-BF72-0C78CC26A5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0051-481D-896C-ABC770BBA4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Logés</c:v>
                </c:pt>
                <c:pt idx="1">
                  <c:v>Non logés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1826</c:v>
                </c:pt>
                <c:pt idx="1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A9-4024-BF72-0C78CC26A5B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dirty="0" smtClean="0"/>
              <a:t>STATUT</a:t>
            </a:r>
            <a:r>
              <a:rPr lang="fr-FR" sz="1600" baseline="0" dirty="0" smtClean="0"/>
              <a:t> DES CLIENTS </a:t>
            </a:r>
            <a:r>
              <a:rPr lang="fr-FR" sz="1600" dirty="0" smtClean="0"/>
              <a:t>LOGES</a:t>
            </a:r>
            <a:endParaRPr lang="fr-FR" sz="1600" dirty="0"/>
          </a:p>
        </c:rich>
      </c:tx>
      <c:layout>
        <c:manualLayout>
          <c:xMode val="edge"/>
          <c:yMode val="edge"/>
          <c:x val="6.6715505357811539E-2"/>
          <c:y val="3.33739054737389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3C-4D03-92CB-D72BC6C67AE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B3C-4D03-92CB-D72BC6C67AEA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FC1-40D8-85C6-7535AA24C3F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Mutés logés</c:v>
                </c:pt>
                <c:pt idx="1">
                  <c:v>Relogés</c:v>
                </c:pt>
                <c:pt idx="2">
                  <c:v>Non prioritaires, clients LLD*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949</c:v>
                </c:pt>
                <c:pt idx="1">
                  <c:v>667</c:v>
                </c:pt>
                <c:pt idx="2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3C-4D03-92CB-D72BC6C67AE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aseline="0" dirty="0" smtClean="0"/>
              <a:t>MOTIF DE LA DEMANDE </a:t>
            </a:r>
          </a:p>
          <a:p>
            <a:pPr>
              <a:defRPr sz="1200"/>
            </a:pPr>
            <a:r>
              <a:rPr lang="fr-FR" sz="1200" baseline="0" dirty="0" smtClean="0"/>
              <a:t>DES CLIENTS LOGES</a:t>
            </a:r>
            <a:endParaRPr lang="fr-FR" sz="1200" dirty="0"/>
          </a:p>
        </c:rich>
      </c:tx>
      <c:layout>
        <c:manualLayout>
          <c:xMode val="edge"/>
          <c:yMode val="edge"/>
          <c:x val="9.7833811213170224E-2"/>
          <c:y val="3.8453477787181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3C-4D03-92CB-D72BC6C67AE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B3C-4D03-92CB-D72BC6C67AE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Mutés logés</c:v>
                </c:pt>
                <c:pt idx="1">
                  <c:v>Relogés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1037</c:v>
                </c:pt>
                <c:pt idx="1">
                  <c:v>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3C-4D03-92CB-D72BC6C67AE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smtClean="0"/>
              <a:t>2860 </a:t>
            </a:r>
            <a:r>
              <a:rPr lang="fr-FR" dirty="0"/>
              <a:t>DOSSIERS ARRIVES</a:t>
            </a:r>
          </a:p>
        </c:rich>
      </c:tx>
      <c:layout>
        <c:manualLayout>
          <c:xMode val="edge"/>
          <c:yMode val="edge"/>
          <c:x val="9.7095625271134495E-2"/>
          <c:y val="4.3740120813778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2860 nouveaux dossiers en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78F-4566-B78B-168238FE725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78F-4566-B78B-168238FE7250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8F-4566-B78B-168238FE7250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Dossiers mutation</c:v>
                </c:pt>
                <c:pt idx="1">
                  <c:v>Dossiers relogement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1332</c:v>
                </c:pt>
                <c:pt idx="1">
                  <c:v>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8F-4566-B78B-168238FE72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82484748981413"/>
          <c:y val="0.30909242336147175"/>
          <c:w val="0.33713772469014264"/>
          <c:h val="0.5508500723123894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fr-FR" sz="1400" b="1">
                <a:latin typeface="Arial" panose="020B0604020202020204" pitchFamily="34" charset="0"/>
                <a:cs typeface="Arial" panose="020B0604020202020204" pitchFamily="34" charset="0"/>
              </a:rPr>
              <a:t>TAUX DE REALISATION</a:t>
            </a:r>
          </a:p>
        </c:rich>
      </c:tx>
      <c:layout>
        <c:manualLayout>
          <c:xMode val="edge"/>
          <c:yMode val="edge"/>
          <c:x val="0.28287942935756821"/>
          <c:y val="4.4922721531416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6239412364584885"/>
          <c:y val="0.21954353738179735"/>
          <c:w val="0.47521175270830229"/>
          <c:h val="0.60256506862977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7DA9-4024-BF72-0C78CC26A5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0051-481D-896C-ABC770BBA4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Demandes satisfaites</c:v>
                </c:pt>
                <c:pt idx="1">
                  <c:v>Demandes non satisfaites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1788</c:v>
                </c:pt>
                <c:pt idx="1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A9-4024-BF72-0C78CC26A5B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aseline="0" dirty="0" smtClean="0"/>
              <a:t>MOTIF DE LA DEMANDE </a:t>
            </a:r>
          </a:p>
          <a:p>
            <a:pPr>
              <a:defRPr sz="1200"/>
            </a:pPr>
            <a:r>
              <a:rPr lang="fr-FR" sz="1200" baseline="0" dirty="0" smtClean="0"/>
              <a:t>DES CLIENTS LOGES</a:t>
            </a:r>
            <a:endParaRPr lang="fr-FR" sz="1200" dirty="0"/>
          </a:p>
        </c:rich>
      </c:tx>
      <c:layout>
        <c:manualLayout>
          <c:xMode val="edge"/>
          <c:yMode val="edge"/>
          <c:x val="9.7833811213170224E-2"/>
          <c:y val="3.8453477787181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3C-4D03-92CB-D72BC6C67AE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B3C-4D03-92CB-D72BC6C67AEA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FC1-40D8-85C6-7535AA24C3F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Mutation</c:v>
                </c:pt>
                <c:pt idx="1">
                  <c:v>Relogement</c:v>
                </c:pt>
                <c:pt idx="2">
                  <c:v>Candidature à la liste des logements disponibles (LLD)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949</c:v>
                </c:pt>
                <c:pt idx="1">
                  <c:v>667</c:v>
                </c:pt>
                <c:pt idx="2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3C-4D03-92CB-D72BC6C67AE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2907 DOSSIERS ARRIVES</a:t>
            </a:r>
          </a:p>
        </c:rich>
      </c:tx>
      <c:layout>
        <c:manualLayout>
          <c:xMode val="edge"/>
          <c:yMode val="edge"/>
          <c:x val="9.7095625271134495E-2"/>
          <c:y val="4.3740120813778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2907 nouveaux dossiers en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78F-4566-B78B-168238FE725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78F-4566-B78B-168238FE725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78F-4566-B78B-168238FE725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Dossiers mutation</c:v>
                </c:pt>
                <c:pt idx="1">
                  <c:v>Dossiers relogement</c:v>
                </c:pt>
                <c:pt idx="2">
                  <c:v>Dossiers de candidature à la liste des logements disponibles (LLD)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1395</c:v>
                </c:pt>
                <c:pt idx="1">
                  <c:v>1120</c:v>
                </c:pt>
                <c:pt idx="2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8F-4566-B78B-168238FE72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82484748981413"/>
          <c:y val="0.30909242336147175"/>
          <c:w val="0.33713772469014264"/>
          <c:h val="0.5508500723123894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2907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DOSSIERS</a:t>
            </a:r>
            <a:r>
              <a:rPr lang="fr-FR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ARRIVES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9.7095625271134495E-2"/>
          <c:y val="4.3740120813778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2907 nouveaux dossiers en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706-4F26-9755-BC1F38AB812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706-4F26-9755-BC1F38AB812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706-4F26-9755-BC1F38AB812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Dossiers mutation</c:v>
                </c:pt>
                <c:pt idx="1">
                  <c:v>Dossiers relogement</c:v>
                </c:pt>
                <c:pt idx="2">
                  <c:v>Dossiers non éligibles, non prioritaires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1395</c:v>
                </c:pt>
                <c:pt idx="1">
                  <c:v>1120</c:v>
                </c:pt>
                <c:pt idx="2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E-4A7F-90AA-B1313DAF2D0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82484748981413"/>
          <c:y val="0.30909242336147175"/>
          <c:w val="0.33713772469014264"/>
          <c:h val="0.5508500723123894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SUITES DONNEES AUX DOSSIERS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ARRIVES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6399349568904856"/>
          <c:y val="5.6741726515435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7650675333575803E-2"/>
          <c:y val="0.3065846964325874"/>
          <c:w val="0.89686907349020695"/>
          <c:h val="0.37076262103170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dossiers arrivés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Mutation</c:v>
                </c:pt>
                <c:pt idx="1">
                  <c:v>Relogement</c:v>
                </c:pt>
                <c:pt idx="2">
                  <c:v>Non éligibles, non prioritaires, clients LLD*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1395</c:v>
                </c:pt>
                <c:pt idx="1">
                  <c:v>1120</c:v>
                </c:pt>
                <c:pt idx="2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0-4AA9-9FD8-7658855C757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Nombre dossiers enregistrés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Mutation</c:v>
                </c:pt>
                <c:pt idx="1">
                  <c:v>Relogement</c:v>
                </c:pt>
                <c:pt idx="2">
                  <c:v>Non éligibles, non prioritaires, clients LLD*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1336</c:v>
                </c:pt>
                <c:pt idx="1">
                  <c:v>1006</c:v>
                </c:pt>
                <c:pt idx="2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C0-4AA9-9FD8-7658855C7573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Nombre de logés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Mutation</c:v>
                </c:pt>
                <c:pt idx="1">
                  <c:v>Relogement</c:v>
                </c:pt>
                <c:pt idx="2">
                  <c:v>Non éligibles, non prioritaires, clients LLD*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949</c:v>
                </c:pt>
                <c:pt idx="1">
                  <c:v>667</c:v>
                </c:pt>
                <c:pt idx="2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C0-4AA9-9FD8-7658855C75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24771840"/>
        <c:axId val="424779384"/>
      </c:barChart>
      <c:catAx>
        <c:axId val="42477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4779384"/>
        <c:crosses val="autoZero"/>
        <c:auto val="1"/>
        <c:lblAlgn val="ctr"/>
        <c:lblOffset val="100"/>
        <c:noMultiLvlLbl val="0"/>
      </c:catAx>
      <c:valAx>
        <c:axId val="424779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477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fr-FR" sz="1400" b="1">
                <a:latin typeface="Arial" panose="020B0604020202020204" pitchFamily="34" charset="0"/>
                <a:cs typeface="Arial" panose="020B0604020202020204" pitchFamily="34" charset="0"/>
              </a:rPr>
              <a:t>TAUX DE REALISATION</a:t>
            </a:r>
          </a:p>
        </c:rich>
      </c:tx>
      <c:layout>
        <c:manualLayout>
          <c:xMode val="edge"/>
          <c:yMode val="edge"/>
          <c:x val="0.28287942935756821"/>
          <c:y val="4.4922721531416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6239412364584885"/>
          <c:y val="0.21954353738179735"/>
          <c:w val="0.47521175270830229"/>
          <c:h val="0.60256506862977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7DA9-4024-BF72-0C78CC26A5B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0051-481D-896C-ABC770BBA4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Logés</c:v>
                </c:pt>
                <c:pt idx="1">
                  <c:v>Non logés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1788</c:v>
                </c:pt>
                <c:pt idx="1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A9-4024-BF72-0C78CC26A5B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96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10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4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58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0899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298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419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58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42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70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79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63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0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5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87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40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E2F25-A190-4AD4-AA70-92B8554EC2B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E8A95A-4F07-463E-8675-E43AFAF63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71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image" Target="../media/image1.png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98" y="4196522"/>
            <a:ext cx="6905868" cy="676275"/>
          </a:xfrm>
        </p:spPr>
        <p:txBody>
          <a:bodyPr>
            <a:normAutofit/>
          </a:bodyPr>
          <a:lstStyle/>
          <a:p>
            <a:r>
              <a:rPr lang="fr-FR" dirty="0" smtClean="0"/>
              <a:t>Les chiffres de </a:t>
            </a:r>
            <a:r>
              <a:rPr lang="fr-FR" dirty="0" smtClean="0"/>
              <a:t>juillet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1435" y="4873556"/>
            <a:ext cx="4837641" cy="1196974"/>
          </a:xfrm>
        </p:spPr>
        <p:txBody>
          <a:bodyPr/>
          <a:lstStyle/>
          <a:p>
            <a:r>
              <a:rPr lang="fr-FR" dirty="0" smtClean="0"/>
              <a:t>157 </a:t>
            </a:r>
            <a:r>
              <a:rPr lang="fr-FR" dirty="0" smtClean="0"/>
              <a:t>nouveaux dossiers </a:t>
            </a:r>
          </a:p>
          <a:p>
            <a:r>
              <a:rPr lang="fr-FR" dirty="0" smtClean="0"/>
              <a:t>445</a:t>
            </a:r>
            <a:r>
              <a:rPr lang="fr-FR" dirty="0" smtClean="0"/>
              <a:t> </a:t>
            </a:r>
            <a:r>
              <a:rPr lang="fr-FR" dirty="0" smtClean="0"/>
              <a:t>propositions </a:t>
            </a:r>
            <a:r>
              <a:rPr lang="fr-FR" dirty="0"/>
              <a:t>réalisées </a:t>
            </a:r>
          </a:p>
          <a:p>
            <a:r>
              <a:rPr lang="fr-FR" dirty="0" smtClean="0"/>
              <a:t>256</a:t>
            </a:r>
            <a:r>
              <a:rPr lang="fr-FR" dirty="0" smtClean="0"/>
              <a:t> </a:t>
            </a:r>
            <a:r>
              <a:rPr lang="fr-FR" dirty="0" smtClean="0"/>
              <a:t>entrées dans les lieux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46751" y="2504083"/>
            <a:ext cx="5028141" cy="676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617707" y="3262708"/>
            <a:ext cx="4590837" cy="119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168 </a:t>
            </a:r>
            <a:r>
              <a:rPr lang="fr-FR" dirty="0" smtClean="0"/>
              <a:t>nouveaux dossiers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878 </a:t>
            </a:r>
            <a:r>
              <a:rPr lang="fr-FR" dirty="0" smtClean="0"/>
              <a:t>propositions </a:t>
            </a:r>
            <a:r>
              <a:rPr lang="fr-FR" dirty="0"/>
              <a:t>réalisées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565 entrées </a:t>
            </a:r>
            <a:r>
              <a:rPr lang="fr-FR" dirty="0" smtClean="0"/>
              <a:t>dans les lieux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3" descr="minarm-sign-96dp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space réservé du contenu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52" y="1216026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724363" y="98795"/>
            <a:ext cx="6829425" cy="15448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– Activité 2022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5479049" y="2350239"/>
            <a:ext cx="6069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5FCBEF"/>
                </a:solidFill>
                <a:ea typeface="+mj-ea"/>
                <a:cs typeface="+mj-cs"/>
              </a:rPr>
              <a:t>Les </a:t>
            </a:r>
            <a:r>
              <a:rPr lang="fr-FR" sz="3600" dirty="0" smtClean="0">
                <a:solidFill>
                  <a:srgbClr val="5FCBEF"/>
                </a:solidFill>
                <a:ea typeface="+mj-ea"/>
                <a:cs typeface="+mj-cs"/>
              </a:rPr>
              <a:t>chiffres </a:t>
            </a:r>
            <a:r>
              <a:rPr lang="fr-FR" sz="3600" dirty="0" smtClean="0">
                <a:solidFill>
                  <a:srgbClr val="5FCBEF"/>
                </a:solidFill>
                <a:ea typeface="+mj-ea"/>
                <a:cs typeface="+mj-cs"/>
              </a:rPr>
              <a:t>d’août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5083" y="6434807"/>
            <a:ext cx="111730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NB : le nombre d’entrées dans les lieux est toujours inférieur au nombre de propositions car les entrées dans les lieux interviennent plusieurs semaines voire plusieurs mois après l’acceptation du logement.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71537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8692" y="80852"/>
            <a:ext cx="7119621" cy="1007424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L’établissement territorial du logement d’Ile de France - </a:t>
            </a:r>
            <a:r>
              <a:rPr lang="fr-FR" sz="2800" dirty="0"/>
              <a:t>B</a:t>
            </a:r>
            <a:r>
              <a:rPr lang="fr-FR" sz="2800" dirty="0" smtClean="0"/>
              <a:t>ilan 2020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313" y="130700"/>
            <a:ext cx="2405063" cy="11033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" name="Graphique 24"/>
          <p:cNvGraphicFramePr/>
          <p:nvPr>
            <p:extLst>
              <p:ext uri="{D42A27DB-BD31-4B8C-83A1-F6EECF244321}">
                <p14:modId xmlns:p14="http://schemas.microsoft.com/office/powerpoint/2010/main" val="2985000562"/>
              </p:ext>
            </p:extLst>
          </p:nvPr>
        </p:nvGraphicFramePr>
        <p:xfrm>
          <a:off x="7604485" y="1500756"/>
          <a:ext cx="3692103" cy="2367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Graphique 32"/>
          <p:cNvGraphicFramePr/>
          <p:nvPr>
            <p:extLst>
              <p:ext uri="{D42A27DB-BD31-4B8C-83A1-F6EECF244321}">
                <p14:modId xmlns:p14="http://schemas.microsoft.com/office/powerpoint/2010/main" val="1418242124"/>
              </p:ext>
            </p:extLst>
          </p:nvPr>
        </p:nvGraphicFramePr>
        <p:xfrm>
          <a:off x="7872153" y="4281054"/>
          <a:ext cx="4054542" cy="2278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Image 3" descr="minarm-sign-96dpi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76263"/>
              </p:ext>
            </p:extLst>
          </p:nvPr>
        </p:nvGraphicFramePr>
        <p:xfrm>
          <a:off x="468904" y="3586323"/>
          <a:ext cx="6683302" cy="1682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5872">
                  <a:extLst>
                    <a:ext uri="{9D8B030D-6E8A-4147-A177-3AD203B41FA5}">
                      <a16:colId xmlns:a16="http://schemas.microsoft.com/office/drawing/2014/main" val="233628557"/>
                    </a:ext>
                  </a:extLst>
                </a:gridCol>
                <a:gridCol w="859486">
                  <a:extLst>
                    <a:ext uri="{9D8B030D-6E8A-4147-A177-3AD203B41FA5}">
                      <a16:colId xmlns:a16="http://schemas.microsoft.com/office/drawing/2014/main" val="4255586986"/>
                    </a:ext>
                  </a:extLst>
                </a:gridCol>
                <a:gridCol w="859486">
                  <a:extLst>
                    <a:ext uri="{9D8B030D-6E8A-4147-A177-3AD203B41FA5}">
                      <a16:colId xmlns:a16="http://schemas.microsoft.com/office/drawing/2014/main" val="2663686957"/>
                    </a:ext>
                  </a:extLst>
                </a:gridCol>
                <a:gridCol w="859486">
                  <a:extLst>
                    <a:ext uri="{9D8B030D-6E8A-4147-A177-3AD203B41FA5}">
                      <a16:colId xmlns:a16="http://schemas.microsoft.com/office/drawing/2014/main" val="1349945536"/>
                    </a:ext>
                  </a:extLst>
                </a:gridCol>
                <a:gridCol w="859486">
                  <a:extLst>
                    <a:ext uri="{9D8B030D-6E8A-4147-A177-3AD203B41FA5}">
                      <a16:colId xmlns:a16="http://schemas.microsoft.com/office/drawing/2014/main" val="2442002060"/>
                    </a:ext>
                  </a:extLst>
                </a:gridCol>
                <a:gridCol w="859486">
                  <a:extLst>
                    <a:ext uri="{9D8B030D-6E8A-4147-A177-3AD203B41FA5}">
                      <a16:colId xmlns:a16="http://schemas.microsoft.com/office/drawing/2014/main" val="1558972423"/>
                    </a:ext>
                  </a:extLst>
                </a:gridCol>
              </a:tblGrid>
              <a:tr h="5247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u="none" strike="noStrike" dirty="0" smtClean="0">
                          <a:effectLst/>
                        </a:rPr>
                        <a:t>Nombre </a:t>
                      </a:r>
                      <a:r>
                        <a:rPr lang="fr-FR" sz="800" b="0" u="none" strike="noStrike" dirty="0">
                          <a:effectLst/>
                        </a:rPr>
                        <a:t>de jours </a:t>
                      </a:r>
                      <a:r>
                        <a:rPr lang="fr-FR" sz="800" b="0" u="none" strike="noStrike" dirty="0" smtClean="0">
                          <a:effectLst/>
                        </a:rPr>
                        <a:t>moyen</a:t>
                      </a:r>
                      <a:r>
                        <a:rPr lang="fr-FR" sz="800" b="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800" b="0" u="none" strike="noStrike" dirty="0" smtClean="0">
                          <a:effectLst/>
                        </a:rPr>
                        <a:t>entre l’enregistrement du dossier </a:t>
                      </a:r>
                      <a:r>
                        <a:rPr lang="fr-FR" sz="800" b="0" u="none" strike="noStrike" dirty="0">
                          <a:effectLst/>
                        </a:rPr>
                        <a:t>et </a:t>
                      </a:r>
                      <a:r>
                        <a:rPr lang="fr-FR" sz="800" b="0" u="none" strike="noStrike" dirty="0" smtClean="0">
                          <a:effectLst/>
                        </a:rPr>
                        <a:t>la</a:t>
                      </a:r>
                      <a:r>
                        <a:rPr lang="fr-FR" sz="800" b="0" u="none" strike="noStrike" baseline="0" dirty="0" smtClean="0">
                          <a:effectLst/>
                        </a:rPr>
                        <a:t> première proposition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u="none" strike="noStrike" dirty="0">
                          <a:effectLst/>
                        </a:rPr>
                        <a:t>1 et 15 jours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u="none" strike="noStrike" dirty="0">
                          <a:effectLst/>
                        </a:rPr>
                        <a:t>16 et 30 jours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u="none" strike="noStrike" dirty="0">
                          <a:effectLst/>
                        </a:rPr>
                        <a:t>31 et 60 jours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u="none" strike="noStrike" dirty="0">
                          <a:effectLst/>
                        </a:rPr>
                        <a:t>61 et 90 jours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u="none" strike="noStrike" dirty="0">
                          <a:effectLst/>
                        </a:rPr>
                        <a:t>91 et 365 jours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17953"/>
                  </a:ext>
                </a:extLst>
              </a:tr>
              <a:tr h="1940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022257"/>
                  </a:ext>
                </a:extLst>
              </a:tr>
              <a:tr h="127747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61954323"/>
                  </a:ext>
                </a:extLst>
              </a:tr>
              <a:tr h="615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Nombre de jours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moyen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entre 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l’enregistrement du dossier et l’acceptation d’une proposition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et 15 jours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 et 30 jours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 et 60 jours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 et 90 jours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 et 365 jours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36504"/>
                  </a:ext>
                </a:extLst>
              </a:tr>
              <a:tr h="203205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29%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13%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21%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12%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24%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339331"/>
                  </a:ext>
                </a:extLst>
              </a:tr>
            </a:tbl>
          </a:graphicData>
        </a:graphic>
      </p:graphicFrame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989961543"/>
              </p:ext>
            </p:extLst>
          </p:nvPr>
        </p:nvGraphicFramePr>
        <p:xfrm>
          <a:off x="1246908" y="1019070"/>
          <a:ext cx="5453019" cy="247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478942"/>
              </p:ext>
            </p:extLst>
          </p:nvPr>
        </p:nvGraphicFramePr>
        <p:xfrm>
          <a:off x="482139" y="5327339"/>
          <a:ext cx="6670067" cy="1431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9702">
                  <a:extLst>
                    <a:ext uri="{9D8B030D-6E8A-4147-A177-3AD203B41FA5}">
                      <a16:colId xmlns:a16="http://schemas.microsoft.com/office/drawing/2014/main" val="232906564"/>
                    </a:ext>
                  </a:extLst>
                </a:gridCol>
                <a:gridCol w="862073">
                  <a:extLst>
                    <a:ext uri="{9D8B030D-6E8A-4147-A177-3AD203B41FA5}">
                      <a16:colId xmlns:a16="http://schemas.microsoft.com/office/drawing/2014/main" val="3335563353"/>
                    </a:ext>
                  </a:extLst>
                </a:gridCol>
                <a:gridCol w="862073">
                  <a:extLst>
                    <a:ext uri="{9D8B030D-6E8A-4147-A177-3AD203B41FA5}">
                      <a16:colId xmlns:a16="http://schemas.microsoft.com/office/drawing/2014/main" val="1189460862"/>
                    </a:ext>
                  </a:extLst>
                </a:gridCol>
                <a:gridCol w="862073">
                  <a:extLst>
                    <a:ext uri="{9D8B030D-6E8A-4147-A177-3AD203B41FA5}">
                      <a16:colId xmlns:a16="http://schemas.microsoft.com/office/drawing/2014/main" val="3342003959"/>
                    </a:ext>
                  </a:extLst>
                </a:gridCol>
                <a:gridCol w="862073">
                  <a:extLst>
                    <a:ext uri="{9D8B030D-6E8A-4147-A177-3AD203B41FA5}">
                      <a16:colId xmlns:a16="http://schemas.microsoft.com/office/drawing/2014/main" val="408685317"/>
                    </a:ext>
                  </a:extLst>
                </a:gridCol>
                <a:gridCol w="862073">
                  <a:extLst>
                    <a:ext uri="{9D8B030D-6E8A-4147-A177-3AD203B41FA5}">
                      <a16:colId xmlns:a16="http://schemas.microsoft.com/office/drawing/2014/main" val="954644095"/>
                    </a:ext>
                  </a:extLst>
                </a:gridCol>
              </a:tblGrid>
              <a:tr h="41530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Nombre</a:t>
                      </a:r>
                      <a:r>
                        <a:rPr lang="fr-F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de jours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moyen</a:t>
                      </a:r>
                      <a:r>
                        <a:rPr lang="fr-F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entre l’acceptation d’une proposition et l’entrée dans le logement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et 15 jours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 et 30 jours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 et 60 jours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 et 90 jours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 et 365 jours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72574"/>
                  </a:ext>
                </a:extLst>
              </a:tr>
              <a:tr h="185298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155993"/>
                  </a:ext>
                </a:extLst>
              </a:tr>
              <a:tr h="121980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4764720"/>
                  </a:ext>
                </a:extLst>
              </a:tr>
              <a:tr h="4917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Quand</a:t>
                      </a:r>
                      <a:r>
                        <a:rPr lang="fr-F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l’ETL-IDF </a:t>
                      </a:r>
                      <a:r>
                        <a:rPr lang="fr-FR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a-t-il</a:t>
                      </a:r>
                      <a:r>
                        <a:rPr lang="fr-F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connaissance de la libération d’un logement par le locataire en place ?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Préavis de 1 mois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Préavis de 2 mois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Préavis</a:t>
                      </a:r>
                      <a:r>
                        <a:rPr lang="fr-F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 mois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Préavis &gt; à 3 mois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162905"/>
                  </a:ext>
                </a:extLst>
              </a:tr>
              <a:tr h="194032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</a:t>
                      </a:r>
                      <a:r>
                        <a:rPr lang="fr-F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74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</a:t>
                      </a:r>
                      <a:r>
                        <a:rPr lang="fr-F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23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2,03%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54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4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8692" y="80852"/>
            <a:ext cx="7119621" cy="1007424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L’établissement territorial du logement d’Ile de France - </a:t>
            </a:r>
            <a:r>
              <a:rPr lang="fr-FR" sz="2800" dirty="0"/>
              <a:t>B</a:t>
            </a:r>
            <a:r>
              <a:rPr lang="fr-FR" sz="2800" dirty="0" smtClean="0"/>
              <a:t>ilan 2020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313" y="130700"/>
            <a:ext cx="2405063" cy="11033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1661391" y="6550223"/>
            <a:ext cx="530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BNÏ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8456841" y="6627168"/>
            <a:ext cx="3091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* LLD : liste des logements immédiatement disponibles.</a:t>
            </a:r>
            <a:endParaRPr lang="fr-FR" sz="900" dirty="0"/>
          </a:p>
        </p:txBody>
      </p:sp>
      <p:graphicFrame>
        <p:nvGraphicFramePr>
          <p:cNvPr id="12" name="Graphique 11"/>
          <p:cNvGraphicFramePr/>
          <p:nvPr>
            <p:extLst>
              <p:ext uri="{D42A27DB-BD31-4B8C-83A1-F6EECF244321}">
                <p14:modId xmlns:p14="http://schemas.microsoft.com/office/powerpoint/2010/main" val="334135113"/>
              </p:ext>
            </p:extLst>
          </p:nvPr>
        </p:nvGraphicFramePr>
        <p:xfrm>
          <a:off x="797482" y="1019706"/>
          <a:ext cx="5700714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phique 14"/>
          <p:cNvGraphicFramePr/>
          <p:nvPr>
            <p:extLst>
              <p:ext uri="{D42A27DB-BD31-4B8C-83A1-F6EECF244321}">
                <p14:modId xmlns:p14="http://schemas.microsoft.com/office/powerpoint/2010/main" val="22016545"/>
              </p:ext>
            </p:extLst>
          </p:nvPr>
        </p:nvGraphicFramePr>
        <p:xfrm>
          <a:off x="282179" y="3897097"/>
          <a:ext cx="6665118" cy="2807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Graphique 24"/>
          <p:cNvGraphicFramePr/>
          <p:nvPr>
            <p:extLst>
              <p:ext uri="{D42A27DB-BD31-4B8C-83A1-F6EECF244321}">
                <p14:modId xmlns:p14="http://schemas.microsoft.com/office/powerpoint/2010/main" val="3364841363"/>
              </p:ext>
            </p:extLst>
          </p:nvPr>
        </p:nvGraphicFramePr>
        <p:xfrm>
          <a:off x="7291440" y="1323158"/>
          <a:ext cx="4025808" cy="258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Graphique 32"/>
          <p:cNvGraphicFramePr/>
          <p:nvPr>
            <p:extLst>
              <p:ext uri="{D42A27DB-BD31-4B8C-83A1-F6EECF244321}">
                <p14:modId xmlns:p14="http://schemas.microsoft.com/office/powerpoint/2010/main" val="1995144987"/>
              </p:ext>
            </p:extLst>
          </p:nvPr>
        </p:nvGraphicFramePr>
        <p:xfrm>
          <a:off x="7199914" y="4050709"/>
          <a:ext cx="4726781" cy="2500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1" name="Image 3" descr="minarm-sign-96dpi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3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98" y="4196522"/>
            <a:ext cx="6905868" cy="676275"/>
          </a:xfrm>
        </p:spPr>
        <p:txBody>
          <a:bodyPr>
            <a:normAutofit/>
          </a:bodyPr>
          <a:lstStyle/>
          <a:p>
            <a:r>
              <a:rPr lang="fr-FR" dirty="0" smtClean="0"/>
              <a:t>Les chiffres de mars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1435" y="4873556"/>
            <a:ext cx="4837641" cy="1196974"/>
          </a:xfrm>
        </p:spPr>
        <p:txBody>
          <a:bodyPr/>
          <a:lstStyle/>
          <a:p>
            <a:r>
              <a:rPr lang="fr-FR" dirty="0" smtClean="0"/>
              <a:t>466 nouveaux dossiers </a:t>
            </a:r>
          </a:p>
          <a:p>
            <a:r>
              <a:rPr lang="fr-FR" dirty="0" smtClean="0"/>
              <a:t>353 propositions </a:t>
            </a:r>
            <a:r>
              <a:rPr lang="fr-FR" dirty="0"/>
              <a:t>réalisées </a:t>
            </a:r>
          </a:p>
          <a:p>
            <a:r>
              <a:rPr lang="fr-FR" dirty="0" smtClean="0"/>
              <a:t>86 entrées dans les lieux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46751" y="2504083"/>
            <a:ext cx="5028141" cy="676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617707" y="3262708"/>
            <a:ext cx="4590837" cy="119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311 nouveaux dossiers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477 propositions </a:t>
            </a:r>
            <a:r>
              <a:rPr lang="fr-FR" dirty="0"/>
              <a:t>réalisées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76 entrées dans les lieux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3" descr="minarm-sign-96dp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space réservé du contenu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52" y="1216026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724363" y="98795"/>
            <a:ext cx="6829425" cy="15448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– Activité 2022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5479049" y="2350239"/>
            <a:ext cx="6069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5FCBEF"/>
                </a:solidFill>
                <a:ea typeface="+mj-ea"/>
                <a:cs typeface="+mj-cs"/>
              </a:rPr>
              <a:t>Les </a:t>
            </a:r>
            <a:r>
              <a:rPr lang="fr-FR" sz="3600" dirty="0" smtClean="0">
                <a:solidFill>
                  <a:srgbClr val="5FCBEF"/>
                </a:solidFill>
                <a:ea typeface="+mj-ea"/>
                <a:cs typeface="+mj-cs"/>
              </a:rPr>
              <a:t>chiffres d’avril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5083" y="6434807"/>
            <a:ext cx="111730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NB : le nombre d’entrées dans les lieux est toujours inférieur au nombre de propositions car les entrées dans les lieux interviennent plusieurs semaines voire plusieurs mois après l’acceptation du logement.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42073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98" y="4196522"/>
            <a:ext cx="6905868" cy="676275"/>
          </a:xfrm>
        </p:spPr>
        <p:txBody>
          <a:bodyPr>
            <a:normAutofit/>
          </a:bodyPr>
          <a:lstStyle/>
          <a:p>
            <a:r>
              <a:rPr lang="fr-FR" dirty="0" smtClean="0"/>
              <a:t>Les chiffres d’avril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1435" y="4873556"/>
            <a:ext cx="4837641" cy="1196974"/>
          </a:xfrm>
        </p:spPr>
        <p:txBody>
          <a:bodyPr/>
          <a:lstStyle/>
          <a:p>
            <a:r>
              <a:rPr lang="fr-FR" dirty="0" smtClean="0"/>
              <a:t>311 nouveaux dossiers </a:t>
            </a:r>
          </a:p>
          <a:p>
            <a:r>
              <a:rPr lang="fr-FR" dirty="0" smtClean="0"/>
              <a:t>477 propositions </a:t>
            </a:r>
            <a:r>
              <a:rPr lang="fr-FR" dirty="0"/>
              <a:t>réalisées </a:t>
            </a:r>
          </a:p>
          <a:p>
            <a:r>
              <a:rPr lang="fr-FR" dirty="0" smtClean="0"/>
              <a:t>76 entrées dans les lieux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46751" y="2504083"/>
            <a:ext cx="5028141" cy="676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617707" y="3262708"/>
            <a:ext cx="4590837" cy="119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195 nouveaux dossiers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596 propositions </a:t>
            </a:r>
            <a:r>
              <a:rPr lang="fr-FR" dirty="0"/>
              <a:t>réalisées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53 entrées dans les lieux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3" descr="minarm-sign-96dp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space réservé du contenu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52" y="1216026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724363" y="98795"/>
            <a:ext cx="6829425" cy="15448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– Activité 2022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5479049" y="2350239"/>
            <a:ext cx="6069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5FCBEF"/>
                </a:solidFill>
                <a:ea typeface="+mj-ea"/>
                <a:cs typeface="+mj-cs"/>
              </a:rPr>
              <a:t>Les </a:t>
            </a:r>
            <a:r>
              <a:rPr lang="fr-FR" sz="3600" dirty="0" smtClean="0">
                <a:solidFill>
                  <a:srgbClr val="5FCBEF"/>
                </a:solidFill>
                <a:ea typeface="+mj-ea"/>
                <a:cs typeface="+mj-cs"/>
              </a:rPr>
              <a:t>chiffres de mai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5083" y="6434807"/>
            <a:ext cx="111730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NB : le nombre d’entrées dans les lieux est toujours inférieur au nombre de propositions car les entrées dans les lieux interviennent plusieurs semaines voire plusieurs mois après l’acceptation du logement.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90096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1589" y="3907598"/>
            <a:ext cx="3701785" cy="747713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Conseils du mois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3427" y="4539656"/>
            <a:ext cx="5008870" cy="2025649"/>
          </a:xfrm>
        </p:spPr>
        <p:txBody>
          <a:bodyPr>
            <a:normAutofit/>
          </a:bodyPr>
          <a:lstStyle/>
          <a:p>
            <a:r>
              <a:rPr lang="fr-FR" sz="1200" dirty="0" smtClean="0"/>
              <a:t>Nous vous rappelons l’existence en ligne d’une liste de logements immédiatement disponibles (LLD) où il est possible de candidater directement (portail logement).</a:t>
            </a:r>
          </a:p>
          <a:p>
            <a:r>
              <a:rPr lang="fr-FR" sz="1200" dirty="0" smtClean="0"/>
              <a:t>En cas de changement de situation (familiale, financière…) pensez à mettre à jour votre dossier en </a:t>
            </a:r>
            <a:r>
              <a:rPr lang="fr-FR" sz="1200" smtClean="0"/>
              <a:t>contactant directement votre </a:t>
            </a:r>
            <a:r>
              <a:rPr lang="fr-FR" sz="1200" dirty="0" smtClean="0"/>
              <a:t>chargé de clientèle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550694" y="1775221"/>
            <a:ext cx="4759060" cy="6977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dirty="0" smtClean="0"/>
              <a:t>Points d’attention </a:t>
            </a:r>
            <a:endParaRPr lang="fr-FR" sz="32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092297" y="2395340"/>
            <a:ext cx="5516297" cy="17613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Avant de refuser une proposition pour mauvais état, n’hésitez à faire remonter le problème à l’ETL-IDF, des travaux peuvent être engagés</a:t>
            </a:r>
          </a:p>
          <a:p>
            <a:r>
              <a:rPr lang="fr-FR" dirty="0"/>
              <a:t>Fournir toutes les pièces justificatives, c’est </a:t>
            </a:r>
            <a:r>
              <a:rPr lang="fr-FR" dirty="0" smtClean="0"/>
              <a:t>maximiser </a:t>
            </a:r>
            <a:r>
              <a:rPr lang="fr-FR" dirty="0"/>
              <a:t>ses chances d’avoir une proposition de </a:t>
            </a:r>
            <a:r>
              <a:rPr lang="fr-FR" dirty="0" smtClean="0"/>
              <a:t>logement sur l’ensemble du parc de logement</a:t>
            </a:r>
            <a:endParaRPr lang="fr-FR" dirty="0"/>
          </a:p>
          <a:p>
            <a:pPr lvl="1"/>
            <a:r>
              <a:rPr lang="fr-FR" dirty="0" smtClean="0"/>
              <a:t>Le parc de logements du MINARM en Ile de France est composé de 55% de logements sociaux (soumis à conditions de revenus, de ressources, situation patrimoniale…) et de 45% de logements domaniaux ou conventionnés en aucun plafond (exigences allégées en terme de revenus et de situation patrimoniale)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majorité des pièces composant une demande de logement auprès de </a:t>
            </a:r>
            <a:r>
              <a:rPr lang="fr-FR" dirty="0" smtClean="0"/>
              <a:t>l’ETL-IDF relève d’une exigence des bailleurs en cas d’attribution d’un logement social (arrêté du 22 décembre 2020)</a:t>
            </a:r>
            <a:endParaRPr lang="fr-FR" dirty="0"/>
          </a:p>
          <a:p>
            <a:pPr lvl="1"/>
            <a:endParaRPr lang="fr-FR" dirty="0" smtClean="0"/>
          </a:p>
        </p:txBody>
      </p:sp>
      <p:pic>
        <p:nvPicPr>
          <p:cNvPr id="6" name="Espace réservé du contenu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27" y="1107283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553017" y="44837"/>
            <a:ext cx="6973439" cy="10387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- PAM 2022</a:t>
            </a:r>
            <a:endParaRPr lang="fr-FR" sz="2800" dirty="0"/>
          </a:p>
        </p:txBody>
      </p:sp>
      <p:pic>
        <p:nvPicPr>
          <p:cNvPr id="10" name="Image 3" descr="minarm-sign-96dp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9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3876" y="43530"/>
            <a:ext cx="7119621" cy="1007424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L’établissement territorial du logement d’Ile de France - </a:t>
            </a:r>
            <a:r>
              <a:rPr lang="fr-FR" sz="2800" dirty="0"/>
              <a:t>B</a:t>
            </a:r>
            <a:r>
              <a:rPr lang="fr-FR" sz="2800" dirty="0" smtClean="0"/>
              <a:t>ilan 2021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313" y="130700"/>
            <a:ext cx="2405063" cy="11033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" name="Graphique 24"/>
          <p:cNvGraphicFramePr/>
          <p:nvPr>
            <p:extLst>
              <p:ext uri="{D42A27DB-BD31-4B8C-83A1-F6EECF244321}">
                <p14:modId xmlns:p14="http://schemas.microsoft.com/office/powerpoint/2010/main" val="987924074"/>
              </p:ext>
            </p:extLst>
          </p:nvPr>
        </p:nvGraphicFramePr>
        <p:xfrm>
          <a:off x="7604485" y="1500756"/>
          <a:ext cx="3692103" cy="2367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Graphique 32"/>
          <p:cNvGraphicFramePr/>
          <p:nvPr>
            <p:extLst>
              <p:ext uri="{D42A27DB-BD31-4B8C-83A1-F6EECF244321}">
                <p14:modId xmlns:p14="http://schemas.microsoft.com/office/powerpoint/2010/main" val="2855817277"/>
              </p:ext>
            </p:extLst>
          </p:nvPr>
        </p:nvGraphicFramePr>
        <p:xfrm>
          <a:off x="3007605" y="4281053"/>
          <a:ext cx="5332164" cy="2278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Image 3" descr="minarm-sign-96dpi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3873830726"/>
              </p:ext>
            </p:extLst>
          </p:nvPr>
        </p:nvGraphicFramePr>
        <p:xfrm>
          <a:off x="1246908" y="1019070"/>
          <a:ext cx="5453019" cy="247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314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98" y="4196522"/>
            <a:ext cx="6905868" cy="676275"/>
          </a:xfrm>
        </p:spPr>
        <p:txBody>
          <a:bodyPr>
            <a:normAutofit/>
          </a:bodyPr>
          <a:lstStyle/>
          <a:p>
            <a:r>
              <a:rPr lang="fr-FR" dirty="0" smtClean="0"/>
              <a:t>Les chiffres de janvier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1435" y="4873556"/>
            <a:ext cx="4837641" cy="1196974"/>
          </a:xfrm>
        </p:spPr>
        <p:txBody>
          <a:bodyPr/>
          <a:lstStyle/>
          <a:p>
            <a:r>
              <a:rPr lang="fr-FR" dirty="0" smtClean="0"/>
              <a:t>319 nouveaux dossiers </a:t>
            </a:r>
          </a:p>
          <a:p>
            <a:r>
              <a:rPr lang="fr-FR" dirty="0" smtClean="0"/>
              <a:t>309 propositions </a:t>
            </a:r>
            <a:r>
              <a:rPr lang="fr-FR" dirty="0"/>
              <a:t>réalisées </a:t>
            </a:r>
          </a:p>
          <a:p>
            <a:r>
              <a:rPr lang="fr-FR" dirty="0" smtClean="0"/>
              <a:t>53 entrées dans les lieux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46751" y="2504083"/>
            <a:ext cx="5028141" cy="676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617707" y="3262708"/>
            <a:ext cx="4590837" cy="119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354 nouveaux dossiers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261 propositions </a:t>
            </a:r>
            <a:r>
              <a:rPr lang="fr-FR" dirty="0"/>
              <a:t>réalisées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94 entrées dans les lieux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3" descr="minarm-sign-96dp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space réservé du contenu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52" y="1216026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724363" y="98795"/>
            <a:ext cx="6829425" cy="15448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– Activité 2022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5479049" y="2350239"/>
            <a:ext cx="6069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5FCBEF"/>
                </a:solidFill>
                <a:ea typeface="+mj-ea"/>
                <a:cs typeface="+mj-cs"/>
              </a:rPr>
              <a:t>Les </a:t>
            </a:r>
            <a:r>
              <a:rPr lang="fr-FR" sz="3600" dirty="0" smtClean="0">
                <a:solidFill>
                  <a:srgbClr val="5FCBEF"/>
                </a:solidFill>
                <a:ea typeface="+mj-ea"/>
                <a:cs typeface="+mj-cs"/>
              </a:rPr>
              <a:t>chiffres de février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5083" y="6434807"/>
            <a:ext cx="111730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NB : le nombre d’entrées dans les lieux est toujours inférieur au nombre de propositions car les entrées dans les lieux interviennent plusieurs semaines voire plusieurs mois après l’acceptation du logement.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404692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98" y="4196522"/>
            <a:ext cx="6905868" cy="676275"/>
          </a:xfrm>
        </p:spPr>
        <p:txBody>
          <a:bodyPr>
            <a:normAutofit/>
          </a:bodyPr>
          <a:lstStyle/>
          <a:p>
            <a:r>
              <a:rPr lang="fr-FR" dirty="0" smtClean="0"/>
              <a:t>Les chiffres d’avril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1435" y="4873556"/>
            <a:ext cx="4837641" cy="1196974"/>
          </a:xfrm>
        </p:spPr>
        <p:txBody>
          <a:bodyPr/>
          <a:lstStyle/>
          <a:p>
            <a:r>
              <a:rPr lang="fr-FR" dirty="0" smtClean="0"/>
              <a:t>389 nouveaux dossiers </a:t>
            </a:r>
          </a:p>
          <a:p>
            <a:r>
              <a:rPr lang="fr-FR" dirty="0" smtClean="0"/>
              <a:t>421 propositions </a:t>
            </a:r>
            <a:r>
              <a:rPr lang="fr-FR" dirty="0"/>
              <a:t>réalisées </a:t>
            </a:r>
          </a:p>
          <a:p>
            <a:r>
              <a:rPr lang="fr-FR" dirty="0" smtClean="0"/>
              <a:t>99 entrées dans les lieux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46751" y="2504083"/>
            <a:ext cx="5028141" cy="676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617707" y="3262708"/>
            <a:ext cx="4590837" cy="119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258 nouveaux dossiers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581 propositions </a:t>
            </a:r>
            <a:r>
              <a:rPr lang="fr-FR" dirty="0"/>
              <a:t>réalisées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73 entrées dans les lieux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3" descr="minarm-sign-96dp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space réservé du contenu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52" y="1216026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724363" y="98795"/>
            <a:ext cx="6829425" cy="15448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– Activité 2021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5479049" y="2350239"/>
            <a:ext cx="6069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5FCBEF"/>
                </a:solidFill>
                <a:ea typeface="+mj-ea"/>
                <a:cs typeface="+mj-cs"/>
              </a:rPr>
              <a:t>Les </a:t>
            </a:r>
            <a:r>
              <a:rPr lang="fr-FR" sz="3600" dirty="0" smtClean="0">
                <a:solidFill>
                  <a:srgbClr val="5FCBEF"/>
                </a:solidFill>
                <a:ea typeface="+mj-ea"/>
                <a:cs typeface="+mj-cs"/>
              </a:rPr>
              <a:t>chiffres de mai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5083" y="6434807"/>
            <a:ext cx="111730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NB : le nombre d’entrées dans les lieux est toujours inférieur au nombre de propositions car les entrées dans les lieux interviennent plusieurs semaines voire plusieurs mois après l’acceptation du logement.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71180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98" y="4196522"/>
            <a:ext cx="6905868" cy="676275"/>
          </a:xfrm>
        </p:spPr>
        <p:txBody>
          <a:bodyPr>
            <a:normAutofit/>
          </a:bodyPr>
          <a:lstStyle/>
          <a:p>
            <a:r>
              <a:rPr lang="fr-FR" dirty="0" smtClean="0"/>
              <a:t>Les chiffres de mars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1435" y="4873556"/>
            <a:ext cx="4837641" cy="1196974"/>
          </a:xfrm>
        </p:spPr>
        <p:txBody>
          <a:bodyPr/>
          <a:lstStyle/>
          <a:p>
            <a:r>
              <a:rPr lang="fr-FR" dirty="0" smtClean="0"/>
              <a:t>512 nouveaux dossiers </a:t>
            </a:r>
          </a:p>
          <a:p>
            <a:r>
              <a:rPr lang="fr-FR" dirty="0" smtClean="0"/>
              <a:t>457 propositions </a:t>
            </a:r>
            <a:r>
              <a:rPr lang="fr-FR" dirty="0"/>
              <a:t>réalisées </a:t>
            </a:r>
          </a:p>
          <a:p>
            <a:r>
              <a:rPr lang="fr-FR" dirty="0" smtClean="0"/>
              <a:t>101 entrées dans les lieux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46751" y="2504083"/>
            <a:ext cx="5028141" cy="676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617707" y="3262708"/>
            <a:ext cx="4590837" cy="119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389 nouveaux dossiers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421 propositions </a:t>
            </a:r>
            <a:r>
              <a:rPr lang="fr-FR" dirty="0"/>
              <a:t>réalisées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99 entrées dans les lieux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3" descr="minarm-sign-96dp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space réservé du contenu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52" y="1216026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724363" y="98795"/>
            <a:ext cx="6829425" cy="15448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– Activité 2021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11661391" y="6550223"/>
            <a:ext cx="530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BNÏ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5479049" y="2350239"/>
            <a:ext cx="6069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5FCBEF"/>
                </a:solidFill>
                <a:ea typeface="+mj-ea"/>
                <a:cs typeface="+mj-cs"/>
              </a:rPr>
              <a:t>Les </a:t>
            </a:r>
            <a:r>
              <a:rPr lang="fr-FR" sz="3600" dirty="0" smtClean="0">
                <a:solidFill>
                  <a:srgbClr val="5FCBEF"/>
                </a:solidFill>
                <a:ea typeface="+mj-ea"/>
                <a:cs typeface="+mj-cs"/>
              </a:rPr>
              <a:t>chiffres d’avril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5083" y="6434807"/>
            <a:ext cx="111730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NB : le nombre d’entrées dans les lieux est toujours inférieur au nombre de propositions car les entrées dans les lieux interviennent plusieurs semaines voire plusieurs mois après l’acceptation du logement.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67154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98" y="4196522"/>
            <a:ext cx="6905868" cy="676275"/>
          </a:xfrm>
        </p:spPr>
        <p:txBody>
          <a:bodyPr>
            <a:normAutofit/>
          </a:bodyPr>
          <a:lstStyle/>
          <a:p>
            <a:r>
              <a:rPr lang="fr-FR" dirty="0" smtClean="0"/>
              <a:t>Les chiffres de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1435" y="4873556"/>
            <a:ext cx="4837641" cy="1196974"/>
          </a:xfrm>
        </p:spPr>
        <p:txBody>
          <a:bodyPr/>
          <a:lstStyle/>
          <a:p>
            <a:r>
              <a:rPr lang="fr-FR" dirty="0" smtClean="0"/>
              <a:t>321 nouveaux dossiers </a:t>
            </a:r>
          </a:p>
          <a:p>
            <a:r>
              <a:rPr lang="fr-FR" dirty="0" smtClean="0"/>
              <a:t>293 propositions </a:t>
            </a:r>
            <a:r>
              <a:rPr lang="fr-FR" dirty="0"/>
              <a:t>réalisées </a:t>
            </a:r>
          </a:p>
          <a:p>
            <a:r>
              <a:rPr lang="fr-FR" dirty="0" smtClean="0"/>
              <a:t>98 entrées dans les lieux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46751" y="2504083"/>
            <a:ext cx="5028141" cy="676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617707" y="3262708"/>
            <a:ext cx="4590837" cy="119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512 nouveaux dossiers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457 propositions </a:t>
            </a:r>
            <a:r>
              <a:rPr lang="fr-FR" dirty="0"/>
              <a:t>réalisées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101 entrées dans les lieux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3" descr="minarm-sign-96dp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space réservé du contenu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52" y="1216026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724363" y="98795"/>
            <a:ext cx="6829425" cy="15448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– Activité 2021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11661391" y="6550223"/>
            <a:ext cx="530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BNÏ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5479049" y="2350239"/>
            <a:ext cx="6069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5FCBEF"/>
                </a:solidFill>
                <a:ea typeface="+mj-ea"/>
                <a:cs typeface="+mj-cs"/>
              </a:rPr>
              <a:t>Les </a:t>
            </a:r>
            <a:r>
              <a:rPr lang="fr-FR" sz="3600" dirty="0" smtClean="0">
                <a:solidFill>
                  <a:srgbClr val="5FCBEF"/>
                </a:solidFill>
                <a:ea typeface="+mj-ea"/>
                <a:cs typeface="+mj-cs"/>
              </a:rPr>
              <a:t>chiffres de mars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5083" y="6434807"/>
            <a:ext cx="111730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NB : le nombre d’entrées dans les lieux est toujours inférieur au nombre de propositions car les entrées dans les lieux interviennent plusieurs semaines voire plusieurs mois après l’acceptation du logement.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89359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98" y="4196522"/>
            <a:ext cx="6905868" cy="676275"/>
          </a:xfrm>
        </p:spPr>
        <p:txBody>
          <a:bodyPr>
            <a:normAutofit/>
          </a:bodyPr>
          <a:lstStyle/>
          <a:p>
            <a:r>
              <a:rPr lang="fr-FR" dirty="0" smtClean="0"/>
              <a:t>Les chiffres de janvier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1435" y="4873556"/>
            <a:ext cx="4837641" cy="1196974"/>
          </a:xfrm>
        </p:spPr>
        <p:txBody>
          <a:bodyPr/>
          <a:lstStyle/>
          <a:p>
            <a:r>
              <a:rPr lang="fr-FR" dirty="0" smtClean="0"/>
              <a:t>224 nouveaux dossiers </a:t>
            </a:r>
          </a:p>
          <a:p>
            <a:r>
              <a:rPr lang="fr-FR" dirty="0" smtClean="0"/>
              <a:t>298 propositions </a:t>
            </a:r>
            <a:r>
              <a:rPr lang="fr-FR" dirty="0"/>
              <a:t>réalisées </a:t>
            </a:r>
          </a:p>
          <a:p>
            <a:r>
              <a:rPr lang="fr-FR" dirty="0" smtClean="0"/>
              <a:t>155 entrées dans les lieux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46751" y="2504083"/>
            <a:ext cx="5028141" cy="676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617707" y="3262708"/>
            <a:ext cx="4590837" cy="119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321 nouveaux dossiers 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293 propositions </a:t>
            </a:r>
            <a:r>
              <a:rPr lang="fr-FR" dirty="0"/>
              <a:t>réalisées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98 entrées dans les lieux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3" descr="minarm-sign-96dp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space réservé du contenu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52" y="1216026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724363" y="98795"/>
            <a:ext cx="6829425" cy="15448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– Activité 2021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11661391" y="6550223"/>
            <a:ext cx="530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BNÏ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5479049" y="2350239"/>
            <a:ext cx="6069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5FCBEF"/>
                </a:solidFill>
                <a:ea typeface="+mj-ea"/>
                <a:cs typeface="+mj-cs"/>
              </a:rPr>
              <a:t>Les </a:t>
            </a:r>
            <a:r>
              <a:rPr lang="fr-FR" sz="3600" dirty="0" smtClean="0">
                <a:solidFill>
                  <a:srgbClr val="5FCBEF"/>
                </a:solidFill>
                <a:ea typeface="+mj-ea"/>
                <a:cs typeface="+mj-cs"/>
              </a:rPr>
              <a:t>chiffres de février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5083" y="6434807"/>
            <a:ext cx="111730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NB : le nombre d’entrées dans les lieux est toujours inférieur au nombre de propositions car les entrées dans les lieux interviennent plusieurs semaines voire plusieurs mois après l’acceptation du logement.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87163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1589" y="3907598"/>
            <a:ext cx="3701785" cy="747713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Conseils du mois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3427" y="4539656"/>
            <a:ext cx="5008870" cy="2025649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Communiquer au maximum avec votre chargé de clientèle (privilégier les mails)</a:t>
            </a:r>
          </a:p>
          <a:p>
            <a:r>
              <a:rPr lang="fr-FR" dirty="0"/>
              <a:t>Si </a:t>
            </a:r>
            <a:r>
              <a:rPr lang="fr-FR" dirty="0" smtClean="0"/>
              <a:t>vous rencontrez une difficulté pour </a:t>
            </a:r>
            <a:r>
              <a:rPr lang="fr-FR" dirty="0"/>
              <a:t>fournir les documents </a:t>
            </a:r>
            <a:r>
              <a:rPr lang="fr-FR" dirty="0" smtClean="0"/>
              <a:t>demandés, ne </a:t>
            </a:r>
            <a:r>
              <a:rPr lang="fr-FR" dirty="0"/>
              <a:t>pas hésiter à l’expliquer afin d’essayer de débloquer </a:t>
            </a:r>
            <a:r>
              <a:rPr lang="fr-FR" dirty="0" smtClean="0"/>
              <a:t>la situation</a:t>
            </a:r>
            <a:endParaRPr lang="fr-FR" dirty="0"/>
          </a:p>
          <a:p>
            <a:r>
              <a:rPr lang="fr-FR" dirty="0"/>
              <a:t>Pour les demandes de relogement, si possible éviter la période du PAM afin d’améliorer le délai de traitement de votre </a:t>
            </a:r>
            <a:r>
              <a:rPr lang="fr-FR" dirty="0" smtClean="0"/>
              <a:t>dossier (priorité donnée aux mutés)</a:t>
            </a:r>
            <a:endParaRPr lang="fr-FR" dirty="0"/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550694" y="1775221"/>
            <a:ext cx="4759060" cy="6977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dirty="0" smtClean="0"/>
              <a:t>Difficultés du moment</a:t>
            </a:r>
            <a:endParaRPr lang="fr-FR" sz="32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092297" y="2395340"/>
            <a:ext cx="5516297" cy="176133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 ce jour, l’ETL-IDF ne connait pas toutes les libérations de logement (1 mois de préavis en Ile de France)</a:t>
            </a:r>
          </a:p>
          <a:p>
            <a:r>
              <a:rPr lang="fr-FR" dirty="0" smtClean="0"/>
              <a:t>Les dossiers doivent être complets avec des informations claires et transparentes, afin d’éviter tout éventuel refus de la part des bailleurs</a:t>
            </a:r>
          </a:p>
          <a:p>
            <a:r>
              <a:rPr lang="fr-FR" dirty="0" smtClean="0"/>
              <a:t>La demande est plus importante que l’offre</a:t>
            </a:r>
          </a:p>
        </p:txBody>
      </p:sp>
      <p:pic>
        <p:nvPicPr>
          <p:cNvPr id="6" name="Espace réservé du contenu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27" y="1107283"/>
            <a:ext cx="4374807" cy="25761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553017" y="44837"/>
            <a:ext cx="6973439" cy="10387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 smtClean="0"/>
              <a:t>L’établissement territorial du logement d’Ile de France - PAM 2021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11661391" y="6565305"/>
            <a:ext cx="530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BNÏ</a:t>
            </a:r>
            <a:endParaRPr lang="fr-FR" sz="1400" dirty="0"/>
          </a:p>
        </p:txBody>
      </p:sp>
      <p:pic>
        <p:nvPicPr>
          <p:cNvPr id="10" name="Image 3" descr="minarm-sign-96dp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84"/>
          <a:stretch/>
        </p:blipFill>
        <p:spPr bwMode="auto">
          <a:xfrm>
            <a:off x="216219" y="0"/>
            <a:ext cx="1162526" cy="11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48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1453</TotalTime>
  <Words>1158</Words>
  <Application>Microsoft Office PowerPoint</Application>
  <PresentationFormat>Grand écran</PresentationFormat>
  <Paragraphs>164</Paragraphs>
  <Slides>13</Slides>
  <Notes>0</Notes>
  <HiddenSlides>10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Facette</vt:lpstr>
      <vt:lpstr>Les chiffres de juillet</vt:lpstr>
      <vt:lpstr>Conseils du mois</vt:lpstr>
      <vt:lpstr>L’établissement territorial du logement d’Ile de France - Bilan 2021</vt:lpstr>
      <vt:lpstr>Les chiffres de janvier</vt:lpstr>
      <vt:lpstr>Les chiffres d’avril</vt:lpstr>
      <vt:lpstr>Les chiffres de mars</vt:lpstr>
      <vt:lpstr>Les chiffres de février</vt:lpstr>
      <vt:lpstr>Les chiffres de janvier</vt:lpstr>
      <vt:lpstr>Conseils du mois</vt:lpstr>
      <vt:lpstr>L’établissement territorial du logement d’Ile de France - Bilan 2020</vt:lpstr>
      <vt:lpstr>L’établissement territorial du logement d’Ile de France - Bilan 2020</vt:lpstr>
      <vt:lpstr>Les chiffres de mars</vt:lpstr>
      <vt:lpstr>Les chiffres d’avril</vt:lpstr>
    </vt:vector>
  </TitlesOfParts>
  <Company>Ministère des Armées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Planche information de l’ETL-IDF</dc:title>
  <dc:creator>BENNAI Lynda SM</dc:creator>
  <cp:lastModifiedBy>DURAN Sabrina CNE</cp:lastModifiedBy>
  <cp:revision>129</cp:revision>
  <cp:lastPrinted>2021-05-11T12:13:29Z</cp:lastPrinted>
  <dcterms:created xsi:type="dcterms:W3CDTF">2021-02-10T14:52:54Z</dcterms:created>
  <dcterms:modified xsi:type="dcterms:W3CDTF">2022-09-23T11:47:57Z</dcterms:modified>
</cp:coreProperties>
</file>