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3" r:id="rId5"/>
    <p:sldId id="504" r:id="rId6"/>
    <p:sldId id="479" r:id="rId7"/>
    <p:sldId id="465" r:id="rId8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138CAD"/>
    <a:srgbClr val="FFCCFF"/>
    <a:srgbClr val="1DA333"/>
    <a:srgbClr val="7C026D"/>
    <a:srgbClr val="8D3C81"/>
    <a:srgbClr val="DDDDDD"/>
    <a:srgbClr val="D090C7"/>
    <a:srgbClr val="FEA8F4"/>
    <a:srgbClr val="FD6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7093" autoAdjust="0"/>
  </p:normalViewPr>
  <p:slideViewPr>
    <p:cSldViewPr snapToGrid="0" showGuides="1">
      <p:cViewPr varScale="1">
        <p:scale>
          <a:sx n="97" d="100"/>
          <a:sy n="97" d="100"/>
        </p:scale>
        <p:origin x="10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martin23\Documents\06_Dossiers%20particuliers%20&#224;%20suivre\00_ETL%20IDF\03%20Parc%20et%20donn&#233;es\20230925%20D&#233;tail%20loge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/>
              <a:t>Localisation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CD6-4B4C-BFBB-A60748EDBE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CD6-4B4C-BFBB-A60748EDBE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Secteur!$F$25:$G$25</c:f>
              <c:strCache>
                <c:ptCount val="2"/>
                <c:pt idx="0">
                  <c:v>Paris </c:v>
                </c:pt>
                <c:pt idx="1">
                  <c:v>Extramuros</c:v>
                </c:pt>
              </c:strCache>
            </c:strRef>
          </c:cat>
          <c:val>
            <c:numRef>
              <c:f>Secteur!$F$26:$G$26</c:f>
              <c:numCache>
                <c:formatCode>#,##0</c:formatCode>
                <c:ptCount val="2"/>
                <c:pt idx="0">
                  <c:v>3303</c:v>
                </c:pt>
                <c:pt idx="1">
                  <c:v>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D6-4B4C-BFBB-A60748EDBEA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CD6-4B4C-BFBB-A60748EDBE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CD6-4B4C-BFBB-A60748EDBEAA}"/>
              </c:ext>
            </c:extLst>
          </c:dPt>
          <c:cat>
            <c:strRef>
              <c:f>Secteur!$F$25:$G$25</c:f>
              <c:strCache>
                <c:ptCount val="2"/>
                <c:pt idx="0">
                  <c:v>Paris </c:v>
                </c:pt>
                <c:pt idx="1">
                  <c:v>Extramuros</c:v>
                </c:pt>
              </c:strCache>
            </c:strRef>
          </c:cat>
          <c:val>
            <c:numRef>
              <c:f>Secteur!$F$27:$G$27</c:f>
              <c:numCache>
                <c:formatCode>0%</c:formatCode>
                <c:ptCount val="2"/>
                <c:pt idx="0">
                  <c:v>0.30935656083169427</c:v>
                </c:pt>
                <c:pt idx="1">
                  <c:v>0.69064343916830573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D6-4B4C-BFBB-A60748EDB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754C-D29F-409C-8E12-26F5DAA737FE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BB6F-0217-4EE7-B79D-E88BBC9564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5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39E458-9AEA-409F-8B3E-60D3B8E19A4E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4063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2808" y="4343522"/>
            <a:ext cx="5760135" cy="47886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A5E3F7-1A1E-4F92-9DDA-3A3CF9C2CB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5E3F7-1A1E-4F92-9DDA-3A3CF9C2CBF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9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5E3F7-1A1E-4F92-9DDA-3A3CF9C2CBF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4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5E3F7-1A1E-4F92-9DDA-3A3CF9C2CBF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4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A6FEB4A4-0B9C-4DCD-B2B7-7B08F794D6EF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33151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62613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ZoneTexte 2"/>
          <p:cNvSpPr txBox="1">
            <a:spLocks noChangeArrowheads="1"/>
          </p:cNvSpPr>
          <p:nvPr userDrawn="1"/>
        </p:nvSpPr>
        <p:spPr bwMode="auto">
          <a:xfrm>
            <a:off x="2643124" y="6389053"/>
            <a:ext cx="39502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fr-FR" alt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Direction des ressources humaines du ministère de la Défense</a:t>
            </a:r>
          </a:p>
          <a:p>
            <a:pPr algn="l" eaLnBrk="1" hangingPunct="1"/>
            <a:endParaRPr lang="fr-FR" alt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2AFDC2-729B-5C42-8677-AD3B1A69F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sp>
        <p:nvSpPr>
          <p:cNvPr id="10" name="ZoneTexte 5">
            <a:extLst>
              <a:ext uri="{FF2B5EF4-FFF2-40B4-BE49-F238E27FC236}">
                <a16:creationId xmlns:a16="http://schemas.microsoft.com/office/drawing/2014/main" id="{3E1C5546-71F9-2548-B895-4137F1F66D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807" y="5822018"/>
            <a:ext cx="64611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dirty="0">
                <a:latin typeface="Marianne" panose="02000000000000000000" pitchFamily="2" charset="0"/>
              </a:rPr>
              <a:t>Secrétariat général pour l’administration</a:t>
            </a:r>
            <a:endParaRPr lang="fr-FR" altLang="fr-FR" sz="16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D31DCCD-1F11-4E80-AFF1-0BEC640A110E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52CEDA-F9C5-514A-B6E2-117E75AA97A3}"/>
              </a:ext>
            </a:extLst>
          </p:cNvPr>
          <p:cNvSpPr txBox="1"/>
          <p:nvPr userDrawn="1"/>
        </p:nvSpPr>
        <p:spPr>
          <a:xfrm>
            <a:off x="8033657" y="369261"/>
            <a:ext cx="4331919" cy="338554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pilote de politiques publiques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00B050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05280"/>
            <a:ext cx="11318239" cy="4348162"/>
          </a:xfrm>
        </p:spPr>
        <p:txBody>
          <a:bodyPr/>
          <a:lstStyle>
            <a:lvl1pPr marL="0" indent="0">
              <a:buFontTx/>
              <a:buNone/>
              <a:defRPr b="0" i="0"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819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8B971A1-D31D-477E-98E7-9D9FD17AF6DD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917" y="2384046"/>
            <a:ext cx="3779438" cy="2089907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59DC95D5-8A39-5946-B9B7-E5D3F0494B2A}"/>
              </a:ext>
            </a:extLst>
          </p:cNvPr>
          <p:cNvSpPr/>
          <p:nvPr userDrawn="1"/>
        </p:nvSpPr>
        <p:spPr>
          <a:xfrm>
            <a:off x="7394917" y="1768190"/>
            <a:ext cx="915578" cy="615856"/>
          </a:xfrm>
          <a:custGeom>
            <a:avLst/>
            <a:gdLst/>
            <a:ahLst/>
            <a:cxnLst/>
            <a:rect l="l" t="t" r="r" b="b"/>
            <a:pathLst>
              <a:path w="673100" h="452755">
                <a:moveTo>
                  <a:pt x="321106" y="291985"/>
                </a:moveTo>
                <a:lnTo>
                  <a:pt x="314261" y="245516"/>
                </a:lnTo>
                <a:lnTo>
                  <a:pt x="295071" y="204419"/>
                </a:lnTo>
                <a:lnTo>
                  <a:pt x="265557" y="170688"/>
                </a:lnTo>
                <a:lnTo>
                  <a:pt x="227723" y="146304"/>
                </a:lnTo>
                <a:lnTo>
                  <a:pt x="183565" y="133261"/>
                </a:lnTo>
                <a:lnTo>
                  <a:pt x="193776" y="106045"/>
                </a:lnTo>
                <a:lnTo>
                  <a:pt x="207175" y="82524"/>
                </a:lnTo>
                <a:lnTo>
                  <a:pt x="221818" y="63017"/>
                </a:lnTo>
                <a:lnTo>
                  <a:pt x="235775" y="47879"/>
                </a:lnTo>
                <a:lnTo>
                  <a:pt x="241503" y="39484"/>
                </a:lnTo>
                <a:lnTo>
                  <a:pt x="243624" y="29921"/>
                </a:lnTo>
                <a:lnTo>
                  <a:pt x="242100" y="20256"/>
                </a:lnTo>
                <a:lnTo>
                  <a:pt x="236867" y="11569"/>
                </a:lnTo>
                <a:lnTo>
                  <a:pt x="233972" y="8382"/>
                </a:lnTo>
                <a:lnTo>
                  <a:pt x="227228" y="3048"/>
                </a:lnTo>
                <a:lnTo>
                  <a:pt x="219329" y="203"/>
                </a:lnTo>
                <a:lnTo>
                  <a:pt x="210947" y="0"/>
                </a:lnTo>
                <a:lnTo>
                  <a:pt x="202793" y="2628"/>
                </a:lnTo>
                <a:lnTo>
                  <a:pt x="134581" y="44881"/>
                </a:lnTo>
                <a:lnTo>
                  <a:pt x="83553" y="88874"/>
                </a:lnTo>
                <a:lnTo>
                  <a:pt x="47244" y="132727"/>
                </a:lnTo>
                <a:lnTo>
                  <a:pt x="23202" y="174536"/>
                </a:lnTo>
                <a:lnTo>
                  <a:pt x="8966" y="212432"/>
                </a:lnTo>
                <a:lnTo>
                  <a:pt x="25" y="268909"/>
                </a:lnTo>
                <a:lnTo>
                  <a:pt x="406" y="283705"/>
                </a:lnTo>
                <a:lnTo>
                  <a:pt x="0" y="289191"/>
                </a:lnTo>
                <a:lnTo>
                  <a:pt x="0" y="291985"/>
                </a:lnTo>
                <a:lnTo>
                  <a:pt x="8178" y="342734"/>
                </a:lnTo>
                <a:lnTo>
                  <a:pt x="30975" y="386803"/>
                </a:lnTo>
                <a:lnTo>
                  <a:pt x="65735" y="421563"/>
                </a:lnTo>
                <a:lnTo>
                  <a:pt x="109804" y="444360"/>
                </a:lnTo>
                <a:lnTo>
                  <a:pt x="160553" y="452539"/>
                </a:lnTo>
                <a:lnTo>
                  <a:pt x="211302" y="444360"/>
                </a:lnTo>
                <a:lnTo>
                  <a:pt x="255371" y="421563"/>
                </a:lnTo>
                <a:lnTo>
                  <a:pt x="290131" y="386803"/>
                </a:lnTo>
                <a:lnTo>
                  <a:pt x="312915" y="342734"/>
                </a:lnTo>
                <a:lnTo>
                  <a:pt x="321106" y="291985"/>
                </a:lnTo>
                <a:close/>
              </a:path>
              <a:path w="673100" h="452755">
                <a:moveTo>
                  <a:pt x="672858" y="291985"/>
                </a:moveTo>
                <a:lnTo>
                  <a:pt x="666013" y="245516"/>
                </a:lnTo>
                <a:lnTo>
                  <a:pt x="646823" y="204419"/>
                </a:lnTo>
                <a:lnTo>
                  <a:pt x="617308" y="170688"/>
                </a:lnTo>
                <a:lnTo>
                  <a:pt x="579462" y="146304"/>
                </a:lnTo>
                <a:lnTo>
                  <a:pt x="535317" y="133261"/>
                </a:lnTo>
                <a:lnTo>
                  <a:pt x="545515" y="106045"/>
                </a:lnTo>
                <a:lnTo>
                  <a:pt x="558927" y="82524"/>
                </a:lnTo>
                <a:lnTo>
                  <a:pt x="573570" y="63017"/>
                </a:lnTo>
                <a:lnTo>
                  <a:pt x="587527" y="47879"/>
                </a:lnTo>
                <a:lnTo>
                  <a:pt x="593255" y="39484"/>
                </a:lnTo>
                <a:lnTo>
                  <a:pt x="595376" y="29921"/>
                </a:lnTo>
                <a:lnTo>
                  <a:pt x="593852" y="20256"/>
                </a:lnTo>
                <a:lnTo>
                  <a:pt x="588619" y="11569"/>
                </a:lnTo>
                <a:lnTo>
                  <a:pt x="585724" y="8382"/>
                </a:lnTo>
                <a:lnTo>
                  <a:pt x="578980" y="3048"/>
                </a:lnTo>
                <a:lnTo>
                  <a:pt x="571068" y="203"/>
                </a:lnTo>
                <a:lnTo>
                  <a:pt x="562698" y="0"/>
                </a:lnTo>
                <a:lnTo>
                  <a:pt x="554545" y="2628"/>
                </a:lnTo>
                <a:lnTo>
                  <a:pt x="486321" y="44881"/>
                </a:lnTo>
                <a:lnTo>
                  <a:pt x="435305" y="88874"/>
                </a:lnTo>
                <a:lnTo>
                  <a:pt x="398995" y="132727"/>
                </a:lnTo>
                <a:lnTo>
                  <a:pt x="374954" y="174536"/>
                </a:lnTo>
                <a:lnTo>
                  <a:pt x="360718" y="212432"/>
                </a:lnTo>
                <a:lnTo>
                  <a:pt x="351777" y="268909"/>
                </a:lnTo>
                <a:lnTo>
                  <a:pt x="352158" y="283705"/>
                </a:lnTo>
                <a:lnTo>
                  <a:pt x="351751" y="289191"/>
                </a:lnTo>
                <a:lnTo>
                  <a:pt x="351751" y="291985"/>
                </a:lnTo>
                <a:lnTo>
                  <a:pt x="359930" y="342734"/>
                </a:lnTo>
                <a:lnTo>
                  <a:pt x="382727" y="386803"/>
                </a:lnTo>
                <a:lnTo>
                  <a:pt x="417474" y="421563"/>
                </a:lnTo>
                <a:lnTo>
                  <a:pt x="461556" y="444360"/>
                </a:lnTo>
                <a:lnTo>
                  <a:pt x="512305" y="452539"/>
                </a:lnTo>
                <a:lnTo>
                  <a:pt x="563041" y="444360"/>
                </a:lnTo>
                <a:lnTo>
                  <a:pt x="607123" y="421563"/>
                </a:lnTo>
                <a:lnTo>
                  <a:pt x="641870" y="386803"/>
                </a:lnTo>
                <a:lnTo>
                  <a:pt x="664667" y="342734"/>
                </a:lnTo>
                <a:lnTo>
                  <a:pt x="672858" y="29198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r>
              <a:rPr lang="fr-FR" dirty="0">
                <a:solidFill>
                  <a:srgbClr val="9C9151"/>
                </a:solidFill>
              </a:rPr>
              <a:t> </a:t>
            </a:r>
            <a:endParaRPr dirty="0">
              <a:solidFill>
                <a:srgbClr val="9C9151"/>
              </a:solidFill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692716A-E84E-6E4C-9D94-B8B2A3A41C03}"/>
              </a:ext>
            </a:extLst>
          </p:cNvPr>
          <p:cNvSpPr/>
          <p:nvPr userDrawn="1"/>
        </p:nvSpPr>
        <p:spPr>
          <a:xfrm rot="10800000">
            <a:off x="10472767" y="4447047"/>
            <a:ext cx="701588" cy="471917"/>
          </a:xfrm>
          <a:custGeom>
            <a:avLst/>
            <a:gdLst/>
            <a:ahLst/>
            <a:cxnLst/>
            <a:rect l="l" t="t" r="r" b="b"/>
            <a:pathLst>
              <a:path w="673100" h="452755">
                <a:moveTo>
                  <a:pt x="321106" y="291985"/>
                </a:moveTo>
                <a:lnTo>
                  <a:pt x="314261" y="245516"/>
                </a:lnTo>
                <a:lnTo>
                  <a:pt x="295071" y="204419"/>
                </a:lnTo>
                <a:lnTo>
                  <a:pt x="265557" y="170688"/>
                </a:lnTo>
                <a:lnTo>
                  <a:pt x="227723" y="146304"/>
                </a:lnTo>
                <a:lnTo>
                  <a:pt x="183565" y="133261"/>
                </a:lnTo>
                <a:lnTo>
                  <a:pt x="193776" y="106045"/>
                </a:lnTo>
                <a:lnTo>
                  <a:pt x="207175" y="82524"/>
                </a:lnTo>
                <a:lnTo>
                  <a:pt x="221818" y="63017"/>
                </a:lnTo>
                <a:lnTo>
                  <a:pt x="235775" y="47879"/>
                </a:lnTo>
                <a:lnTo>
                  <a:pt x="241503" y="39484"/>
                </a:lnTo>
                <a:lnTo>
                  <a:pt x="243624" y="29921"/>
                </a:lnTo>
                <a:lnTo>
                  <a:pt x="242100" y="20256"/>
                </a:lnTo>
                <a:lnTo>
                  <a:pt x="236867" y="11569"/>
                </a:lnTo>
                <a:lnTo>
                  <a:pt x="233972" y="8382"/>
                </a:lnTo>
                <a:lnTo>
                  <a:pt x="227228" y="3048"/>
                </a:lnTo>
                <a:lnTo>
                  <a:pt x="219329" y="203"/>
                </a:lnTo>
                <a:lnTo>
                  <a:pt x="210947" y="0"/>
                </a:lnTo>
                <a:lnTo>
                  <a:pt x="202793" y="2628"/>
                </a:lnTo>
                <a:lnTo>
                  <a:pt x="134581" y="44881"/>
                </a:lnTo>
                <a:lnTo>
                  <a:pt x="83553" y="88874"/>
                </a:lnTo>
                <a:lnTo>
                  <a:pt x="47244" y="132727"/>
                </a:lnTo>
                <a:lnTo>
                  <a:pt x="23202" y="174536"/>
                </a:lnTo>
                <a:lnTo>
                  <a:pt x="8966" y="212432"/>
                </a:lnTo>
                <a:lnTo>
                  <a:pt x="25" y="268909"/>
                </a:lnTo>
                <a:lnTo>
                  <a:pt x="406" y="283705"/>
                </a:lnTo>
                <a:lnTo>
                  <a:pt x="0" y="289191"/>
                </a:lnTo>
                <a:lnTo>
                  <a:pt x="0" y="291985"/>
                </a:lnTo>
                <a:lnTo>
                  <a:pt x="8178" y="342734"/>
                </a:lnTo>
                <a:lnTo>
                  <a:pt x="30975" y="386803"/>
                </a:lnTo>
                <a:lnTo>
                  <a:pt x="65735" y="421563"/>
                </a:lnTo>
                <a:lnTo>
                  <a:pt x="109804" y="444360"/>
                </a:lnTo>
                <a:lnTo>
                  <a:pt x="160553" y="452539"/>
                </a:lnTo>
                <a:lnTo>
                  <a:pt x="211302" y="444360"/>
                </a:lnTo>
                <a:lnTo>
                  <a:pt x="255371" y="421563"/>
                </a:lnTo>
                <a:lnTo>
                  <a:pt x="290131" y="386803"/>
                </a:lnTo>
                <a:lnTo>
                  <a:pt x="312915" y="342734"/>
                </a:lnTo>
                <a:lnTo>
                  <a:pt x="321106" y="291985"/>
                </a:lnTo>
                <a:close/>
              </a:path>
              <a:path w="673100" h="452755">
                <a:moveTo>
                  <a:pt x="672858" y="291985"/>
                </a:moveTo>
                <a:lnTo>
                  <a:pt x="666013" y="245516"/>
                </a:lnTo>
                <a:lnTo>
                  <a:pt x="646823" y="204419"/>
                </a:lnTo>
                <a:lnTo>
                  <a:pt x="617308" y="170688"/>
                </a:lnTo>
                <a:lnTo>
                  <a:pt x="579462" y="146304"/>
                </a:lnTo>
                <a:lnTo>
                  <a:pt x="535317" y="133261"/>
                </a:lnTo>
                <a:lnTo>
                  <a:pt x="545515" y="106045"/>
                </a:lnTo>
                <a:lnTo>
                  <a:pt x="558927" y="82524"/>
                </a:lnTo>
                <a:lnTo>
                  <a:pt x="573570" y="63017"/>
                </a:lnTo>
                <a:lnTo>
                  <a:pt x="587527" y="47879"/>
                </a:lnTo>
                <a:lnTo>
                  <a:pt x="593255" y="39484"/>
                </a:lnTo>
                <a:lnTo>
                  <a:pt x="595376" y="29921"/>
                </a:lnTo>
                <a:lnTo>
                  <a:pt x="593852" y="20256"/>
                </a:lnTo>
                <a:lnTo>
                  <a:pt x="588619" y="11569"/>
                </a:lnTo>
                <a:lnTo>
                  <a:pt x="585724" y="8382"/>
                </a:lnTo>
                <a:lnTo>
                  <a:pt x="578980" y="3048"/>
                </a:lnTo>
                <a:lnTo>
                  <a:pt x="571068" y="203"/>
                </a:lnTo>
                <a:lnTo>
                  <a:pt x="562698" y="0"/>
                </a:lnTo>
                <a:lnTo>
                  <a:pt x="554545" y="2628"/>
                </a:lnTo>
                <a:lnTo>
                  <a:pt x="486321" y="44881"/>
                </a:lnTo>
                <a:lnTo>
                  <a:pt x="435305" y="88874"/>
                </a:lnTo>
                <a:lnTo>
                  <a:pt x="398995" y="132727"/>
                </a:lnTo>
                <a:lnTo>
                  <a:pt x="374954" y="174536"/>
                </a:lnTo>
                <a:lnTo>
                  <a:pt x="360718" y="212432"/>
                </a:lnTo>
                <a:lnTo>
                  <a:pt x="351777" y="268909"/>
                </a:lnTo>
                <a:lnTo>
                  <a:pt x="352158" y="283705"/>
                </a:lnTo>
                <a:lnTo>
                  <a:pt x="351751" y="289191"/>
                </a:lnTo>
                <a:lnTo>
                  <a:pt x="351751" y="291985"/>
                </a:lnTo>
                <a:lnTo>
                  <a:pt x="359930" y="342734"/>
                </a:lnTo>
                <a:lnTo>
                  <a:pt x="382727" y="386803"/>
                </a:lnTo>
                <a:lnTo>
                  <a:pt x="417474" y="421563"/>
                </a:lnTo>
                <a:lnTo>
                  <a:pt x="461556" y="444360"/>
                </a:lnTo>
                <a:lnTo>
                  <a:pt x="512305" y="452539"/>
                </a:lnTo>
                <a:lnTo>
                  <a:pt x="563041" y="444360"/>
                </a:lnTo>
                <a:lnTo>
                  <a:pt x="607123" y="421563"/>
                </a:lnTo>
                <a:lnTo>
                  <a:pt x="641870" y="386803"/>
                </a:lnTo>
                <a:lnTo>
                  <a:pt x="664667" y="342734"/>
                </a:lnTo>
                <a:lnTo>
                  <a:pt x="672858" y="29198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r>
              <a:rPr lang="fr-FR" dirty="0">
                <a:solidFill>
                  <a:srgbClr val="9C9151"/>
                </a:solidFill>
              </a:rPr>
              <a:t> </a:t>
            </a:r>
            <a:endParaRPr dirty="0">
              <a:solidFill>
                <a:srgbClr val="9C915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6C832-31D4-1244-880A-4B7738E1918F}"/>
              </a:ext>
            </a:extLst>
          </p:cNvPr>
          <p:cNvSpPr/>
          <p:nvPr userDrawn="1"/>
        </p:nvSpPr>
        <p:spPr>
          <a:xfrm>
            <a:off x="582967" y="1184564"/>
            <a:ext cx="5031024" cy="4717472"/>
          </a:xfrm>
          <a:prstGeom prst="rect">
            <a:avLst/>
          </a:prstGeom>
          <a:solidFill>
            <a:schemeClr val="bg2">
              <a:lumMod val="90000"/>
            </a:schemeClr>
          </a:solidFill>
          <a:ln w="171450">
            <a:solidFill>
              <a:schemeClr val="bg1"/>
            </a:solidFill>
          </a:ln>
          <a:effectLst>
            <a:outerShdw blurRad="2921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261E6-2407-AC40-82FC-B02779F809A4}"/>
              </a:ext>
            </a:extLst>
          </p:cNvPr>
          <p:cNvSpPr txBox="1"/>
          <p:nvPr userDrawn="1"/>
        </p:nvSpPr>
        <p:spPr>
          <a:xfrm>
            <a:off x="1091003" y="2871807"/>
            <a:ext cx="4014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Marianne ExtraBold" panose="02000000000000000000" pitchFamily="2" charset="0"/>
              </a:rPr>
              <a:t>PHOTO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C5FDC8-6EDF-49E8-90FC-74CEC6DC0986}"/>
              </a:ext>
            </a:extLst>
          </p:cNvPr>
          <p:cNvSpPr txBox="1"/>
          <p:nvPr userDrawn="1"/>
        </p:nvSpPr>
        <p:spPr>
          <a:xfrm>
            <a:off x="8033657" y="369261"/>
            <a:ext cx="4331919" cy="338554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pilote de politiques publiques</a:t>
            </a:r>
          </a:p>
        </p:txBody>
      </p:sp>
    </p:spTree>
    <p:extLst>
      <p:ext uri="{BB962C8B-B14F-4D97-AF65-F5344CB8AC3E}">
        <p14:creationId xmlns:p14="http://schemas.microsoft.com/office/powerpoint/2010/main" val="271468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71FDA03-BC9C-4F48-8FD2-25BC8C6EA6C7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2026" y="2913320"/>
            <a:ext cx="5621335" cy="3094075"/>
          </a:xfrm>
        </p:spPr>
        <p:txBody>
          <a:bodyPr anchor="ctr">
            <a:normAutofit/>
          </a:bodyPr>
          <a:lstStyle>
            <a:lvl1pPr marL="457200" indent="-457200" algn="l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Préserver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D3261E6-2407-AC40-82FC-B02779F809A4}"/>
              </a:ext>
            </a:extLst>
          </p:cNvPr>
          <p:cNvSpPr txBox="1"/>
          <p:nvPr userDrawn="1"/>
        </p:nvSpPr>
        <p:spPr>
          <a:xfrm>
            <a:off x="1091003" y="3435332"/>
            <a:ext cx="4014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Marianne ExtraBold" panose="02000000000000000000" pitchFamily="2" charset="0"/>
              </a:rPr>
              <a:t>PHOTO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C5BF7C0-93CE-DD49-8E72-6ED866D6F55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2025" y="1942918"/>
            <a:ext cx="5621335" cy="424732"/>
          </a:xfrm>
        </p:spPr>
        <p:txBody>
          <a:bodyPr anchor="ctr">
            <a:spAutoFit/>
          </a:bodyPr>
          <a:lstStyle>
            <a:lvl1pPr marL="0" indent="0" algn="l">
              <a:buFontTx/>
              <a:buNone/>
              <a:defRPr sz="24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Préserver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C83791-B557-F147-8C4D-DA729CD447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5171" y="1846736"/>
            <a:ext cx="4594018" cy="617096"/>
          </a:xfrm>
        </p:spPr>
        <p:txBody>
          <a:bodyPr bIns="0" anchor="b" anchorCtr="0">
            <a:noAutofit/>
          </a:bodyPr>
          <a:lstStyle>
            <a:lvl1pPr marL="0" indent="0" algn="r">
              <a:buFontTx/>
              <a:buNone/>
              <a:defRPr sz="4400" b="0" i="0">
                <a:solidFill>
                  <a:schemeClr val="bg1">
                    <a:lumMod val="65000"/>
                  </a:schemeClr>
                </a:solidFill>
                <a:latin typeface="Marianne Thin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DPMA - DCSID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79EC41A-957B-9D41-99EF-9B2E2E07B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171" y="2485850"/>
            <a:ext cx="4953758" cy="3521546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5D2AA7-3AC8-0045-B449-2464C1ACB436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11D3258-F2FD-4D40-8089-ABD71D9B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00B050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3692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BC6A89F6-3C28-7241-A87E-74976288EE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61" y="1015704"/>
            <a:ext cx="11222501" cy="534667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A4730F07-B6B2-48F6-A4C4-A29D6C8BBB93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E75FE5-ADAD-424C-9DCE-DE34D65EF5B3}"/>
              </a:ext>
            </a:extLst>
          </p:cNvPr>
          <p:cNvSpPr txBox="1"/>
          <p:nvPr userDrawn="1"/>
        </p:nvSpPr>
        <p:spPr>
          <a:xfrm>
            <a:off x="8033657" y="369261"/>
            <a:ext cx="4331919" cy="338554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pilote de politiques publiques</a:t>
            </a:r>
          </a:p>
        </p:txBody>
      </p:sp>
    </p:spTree>
    <p:extLst>
      <p:ext uri="{BB962C8B-B14F-4D97-AF65-F5344CB8AC3E}">
        <p14:creationId xmlns:p14="http://schemas.microsoft.com/office/powerpoint/2010/main" val="267506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DEBCD09-9EEE-441B-A100-AC38C1374FBA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A20041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52CEDA-F9C5-514A-B6E2-117E75AA97A3}"/>
              </a:ext>
            </a:extLst>
          </p:cNvPr>
          <p:cNvSpPr txBox="1"/>
          <p:nvPr userDrawn="1"/>
        </p:nvSpPr>
        <p:spPr>
          <a:xfrm>
            <a:off x="9657210" y="369261"/>
            <a:ext cx="2708366" cy="338554"/>
          </a:xfrm>
          <a:prstGeom prst="rect">
            <a:avLst/>
          </a:prstGeom>
          <a:solidFill>
            <a:srgbClr val="A2004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 coordinateur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A20041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05280"/>
            <a:ext cx="11318239" cy="4348162"/>
          </a:xfrm>
        </p:spPr>
        <p:txBody>
          <a:bodyPr/>
          <a:lstStyle>
            <a:lvl1pPr marL="0" indent="0">
              <a:buFontTx/>
              <a:buNone/>
              <a:defRPr b="0" i="0"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506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90C0DBB-3450-4620-B263-51DAB47AF09F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2024" y="2527926"/>
            <a:ext cx="5621335" cy="3094074"/>
          </a:xfrm>
        </p:spPr>
        <p:txBody>
          <a:bodyPr anchor="ctr">
            <a:normAutofit/>
          </a:bodyPr>
          <a:lstStyle>
            <a:lvl1pPr marL="457200" indent="-457200" algn="l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  <a:defRPr sz="20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Préserver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177770A-DB9B-DA4E-A91A-4568C4CAAF5B}"/>
              </a:ext>
            </a:extLst>
          </p:cNvPr>
          <p:cNvSpPr txBox="1"/>
          <p:nvPr userDrawn="1"/>
        </p:nvSpPr>
        <p:spPr>
          <a:xfrm>
            <a:off x="9657210" y="369261"/>
            <a:ext cx="2708366" cy="338554"/>
          </a:xfrm>
          <a:prstGeom prst="rect">
            <a:avLst/>
          </a:prstGeom>
          <a:solidFill>
            <a:srgbClr val="A2004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 coordinateur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C5BF7C0-93CE-DD49-8E72-6ED866D6F55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22025" y="1826569"/>
            <a:ext cx="5621335" cy="456894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400" b="0" i="0">
                <a:solidFill>
                  <a:srgbClr val="A2004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PRÉSERVER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C83791-B557-F147-8C4D-DA729CD447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1003" y="1666367"/>
            <a:ext cx="4594018" cy="617096"/>
          </a:xfrm>
        </p:spPr>
        <p:txBody>
          <a:bodyPr bIns="0" anchor="b" anchorCtr="0">
            <a:noAutofit/>
          </a:bodyPr>
          <a:lstStyle>
            <a:lvl1pPr marL="0" indent="0" algn="l">
              <a:buFontTx/>
              <a:buNone/>
              <a:defRPr sz="4400" b="0" i="0">
                <a:solidFill>
                  <a:schemeClr val="bg1">
                    <a:lumMod val="65000"/>
                  </a:schemeClr>
                </a:solidFill>
                <a:latin typeface="Marianne Thin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SGA - DAR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79EC41A-957B-9D41-99EF-9B2E2E07B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73" y="2344550"/>
            <a:ext cx="4849357" cy="3460827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5D2AA7-3AC8-0045-B449-2464C1ACB436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A20041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11D3258-F2FD-4D40-8089-ABD71D9B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Autofit/>
          </a:bodyPr>
          <a:lstStyle>
            <a:lvl1pPr>
              <a:defRPr sz="3600" b="0" i="0" spc="0">
                <a:solidFill>
                  <a:srgbClr val="A20041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847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79691D5-F192-495A-9AC0-30B181EAA8BD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52CEDA-F9C5-514A-B6E2-117E75AA97A3}"/>
              </a:ext>
            </a:extLst>
          </p:cNvPr>
          <p:cNvSpPr txBox="1"/>
          <p:nvPr userDrawn="1"/>
        </p:nvSpPr>
        <p:spPr>
          <a:xfrm>
            <a:off x="6183086" y="369261"/>
            <a:ext cx="6182490" cy="338554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porteur de la transformation de l’administration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003189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05280"/>
            <a:ext cx="11318239" cy="4348162"/>
          </a:xfrm>
        </p:spPr>
        <p:txBody>
          <a:bodyPr/>
          <a:lstStyle>
            <a:lvl1pPr marL="0" indent="0">
              <a:buFontTx/>
              <a:buNone/>
              <a:defRPr b="0" i="0"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461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B11CBAA2-F019-416C-9AFA-C497EDF03D37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003189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C7F0CBF1-0DA8-6C4E-B319-A2C8D6D6F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851" y="2344550"/>
            <a:ext cx="4859078" cy="3460827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4463EB-475C-46D8-AD23-07B5AD2F3F88}"/>
              </a:ext>
            </a:extLst>
          </p:cNvPr>
          <p:cNvSpPr txBox="1"/>
          <p:nvPr userDrawn="1"/>
        </p:nvSpPr>
        <p:spPr>
          <a:xfrm>
            <a:off x="6183086" y="369261"/>
            <a:ext cx="6182490" cy="338554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porteur de la transformation de l’administration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41014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36417AB-936E-437C-AC55-EEDA9EEE888E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418" y="1029352"/>
            <a:ext cx="8293165" cy="531001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89CBFB7-5503-CD49-9E89-32026402ADC3}"/>
              </a:ext>
            </a:extLst>
          </p:cNvPr>
          <p:cNvCxnSpPr>
            <a:cxnSpLocks/>
          </p:cNvCxnSpPr>
          <p:nvPr userDrawn="1"/>
        </p:nvCxnSpPr>
        <p:spPr>
          <a:xfrm>
            <a:off x="501041" y="6359237"/>
            <a:ext cx="11217058" cy="0"/>
          </a:xfrm>
          <a:prstGeom prst="straightConnector1">
            <a:avLst/>
          </a:prstGeom>
          <a:ln w="9525">
            <a:solidFill>
              <a:srgbClr val="003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90E72E1-C203-A049-A6FA-82CAAC325F03}"/>
              </a:ext>
            </a:extLst>
          </p:cNvPr>
          <p:cNvCxnSpPr>
            <a:cxnSpLocks/>
          </p:cNvCxnSpPr>
          <p:nvPr userDrawn="1"/>
        </p:nvCxnSpPr>
        <p:spPr>
          <a:xfrm>
            <a:off x="501041" y="1018310"/>
            <a:ext cx="11217058" cy="0"/>
          </a:xfrm>
          <a:prstGeom prst="straightConnector1">
            <a:avLst/>
          </a:prstGeom>
          <a:ln w="9525">
            <a:solidFill>
              <a:srgbClr val="003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6">
            <a:extLst>
              <a:ext uri="{FF2B5EF4-FFF2-40B4-BE49-F238E27FC236}">
                <a16:creationId xmlns:a16="http://schemas.microsoft.com/office/drawing/2014/main" id="{59DC95D5-8A39-5946-B9B7-E5D3F0494B2A}"/>
              </a:ext>
            </a:extLst>
          </p:cNvPr>
          <p:cNvSpPr/>
          <p:nvPr userDrawn="1"/>
        </p:nvSpPr>
        <p:spPr>
          <a:xfrm>
            <a:off x="1993877" y="1018311"/>
            <a:ext cx="915578" cy="615856"/>
          </a:xfrm>
          <a:custGeom>
            <a:avLst/>
            <a:gdLst/>
            <a:ahLst/>
            <a:cxnLst/>
            <a:rect l="l" t="t" r="r" b="b"/>
            <a:pathLst>
              <a:path w="673100" h="452755">
                <a:moveTo>
                  <a:pt x="321106" y="291985"/>
                </a:moveTo>
                <a:lnTo>
                  <a:pt x="314261" y="245516"/>
                </a:lnTo>
                <a:lnTo>
                  <a:pt x="295071" y="204419"/>
                </a:lnTo>
                <a:lnTo>
                  <a:pt x="265557" y="170688"/>
                </a:lnTo>
                <a:lnTo>
                  <a:pt x="227723" y="146304"/>
                </a:lnTo>
                <a:lnTo>
                  <a:pt x="183565" y="133261"/>
                </a:lnTo>
                <a:lnTo>
                  <a:pt x="193776" y="106045"/>
                </a:lnTo>
                <a:lnTo>
                  <a:pt x="207175" y="82524"/>
                </a:lnTo>
                <a:lnTo>
                  <a:pt x="221818" y="63017"/>
                </a:lnTo>
                <a:lnTo>
                  <a:pt x="235775" y="47879"/>
                </a:lnTo>
                <a:lnTo>
                  <a:pt x="241503" y="39484"/>
                </a:lnTo>
                <a:lnTo>
                  <a:pt x="243624" y="29921"/>
                </a:lnTo>
                <a:lnTo>
                  <a:pt x="242100" y="20256"/>
                </a:lnTo>
                <a:lnTo>
                  <a:pt x="236867" y="11569"/>
                </a:lnTo>
                <a:lnTo>
                  <a:pt x="233972" y="8382"/>
                </a:lnTo>
                <a:lnTo>
                  <a:pt x="227228" y="3048"/>
                </a:lnTo>
                <a:lnTo>
                  <a:pt x="219329" y="203"/>
                </a:lnTo>
                <a:lnTo>
                  <a:pt x="210947" y="0"/>
                </a:lnTo>
                <a:lnTo>
                  <a:pt x="202793" y="2628"/>
                </a:lnTo>
                <a:lnTo>
                  <a:pt x="134581" y="44881"/>
                </a:lnTo>
                <a:lnTo>
                  <a:pt x="83553" y="88874"/>
                </a:lnTo>
                <a:lnTo>
                  <a:pt x="47244" y="132727"/>
                </a:lnTo>
                <a:lnTo>
                  <a:pt x="23202" y="174536"/>
                </a:lnTo>
                <a:lnTo>
                  <a:pt x="8966" y="212432"/>
                </a:lnTo>
                <a:lnTo>
                  <a:pt x="25" y="268909"/>
                </a:lnTo>
                <a:lnTo>
                  <a:pt x="406" y="283705"/>
                </a:lnTo>
                <a:lnTo>
                  <a:pt x="0" y="289191"/>
                </a:lnTo>
                <a:lnTo>
                  <a:pt x="0" y="291985"/>
                </a:lnTo>
                <a:lnTo>
                  <a:pt x="8178" y="342734"/>
                </a:lnTo>
                <a:lnTo>
                  <a:pt x="30975" y="386803"/>
                </a:lnTo>
                <a:lnTo>
                  <a:pt x="65735" y="421563"/>
                </a:lnTo>
                <a:lnTo>
                  <a:pt x="109804" y="444360"/>
                </a:lnTo>
                <a:lnTo>
                  <a:pt x="160553" y="452539"/>
                </a:lnTo>
                <a:lnTo>
                  <a:pt x="211302" y="444360"/>
                </a:lnTo>
                <a:lnTo>
                  <a:pt x="255371" y="421563"/>
                </a:lnTo>
                <a:lnTo>
                  <a:pt x="290131" y="386803"/>
                </a:lnTo>
                <a:lnTo>
                  <a:pt x="312915" y="342734"/>
                </a:lnTo>
                <a:lnTo>
                  <a:pt x="321106" y="291985"/>
                </a:lnTo>
                <a:close/>
              </a:path>
              <a:path w="673100" h="452755">
                <a:moveTo>
                  <a:pt x="672858" y="291985"/>
                </a:moveTo>
                <a:lnTo>
                  <a:pt x="666013" y="245516"/>
                </a:lnTo>
                <a:lnTo>
                  <a:pt x="646823" y="204419"/>
                </a:lnTo>
                <a:lnTo>
                  <a:pt x="617308" y="170688"/>
                </a:lnTo>
                <a:lnTo>
                  <a:pt x="579462" y="146304"/>
                </a:lnTo>
                <a:lnTo>
                  <a:pt x="535317" y="133261"/>
                </a:lnTo>
                <a:lnTo>
                  <a:pt x="545515" y="106045"/>
                </a:lnTo>
                <a:lnTo>
                  <a:pt x="558927" y="82524"/>
                </a:lnTo>
                <a:lnTo>
                  <a:pt x="573570" y="63017"/>
                </a:lnTo>
                <a:lnTo>
                  <a:pt x="587527" y="47879"/>
                </a:lnTo>
                <a:lnTo>
                  <a:pt x="593255" y="39484"/>
                </a:lnTo>
                <a:lnTo>
                  <a:pt x="595376" y="29921"/>
                </a:lnTo>
                <a:lnTo>
                  <a:pt x="593852" y="20256"/>
                </a:lnTo>
                <a:lnTo>
                  <a:pt x="588619" y="11569"/>
                </a:lnTo>
                <a:lnTo>
                  <a:pt x="585724" y="8382"/>
                </a:lnTo>
                <a:lnTo>
                  <a:pt x="578980" y="3048"/>
                </a:lnTo>
                <a:lnTo>
                  <a:pt x="571068" y="203"/>
                </a:lnTo>
                <a:lnTo>
                  <a:pt x="562698" y="0"/>
                </a:lnTo>
                <a:lnTo>
                  <a:pt x="554545" y="2628"/>
                </a:lnTo>
                <a:lnTo>
                  <a:pt x="486321" y="44881"/>
                </a:lnTo>
                <a:lnTo>
                  <a:pt x="435305" y="88874"/>
                </a:lnTo>
                <a:lnTo>
                  <a:pt x="398995" y="132727"/>
                </a:lnTo>
                <a:lnTo>
                  <a:pt x="374954" y="174536"/>
                </a:lnTo>
                <a:lnTo>
                  <a:pt x="360718" y="212432"/>
                </a:lnTo>
                <a:lnTo>
                  <a:pt x="351777" y="268909"/>
                </a:lnTo>
                <a:lnTo>
                  <a:pt x="352158" y="283705"/>
                </a:lnTo>
                <a:lnTo>
                  <a:pt x="351751" y="289191"/>
                </a:lnTo>
                <a:lnTo>
                  <a:pt x="351751" y="291985"/>
                </a:lnTo>
                <a:lnTo>
                  <a:pt x="359930" y="342734"/>
                </a:lnTo>
                <a:lnTo>
                  <a:pt x="382727" y="386803"/>
                </a:lnTo>
                <a:lnTo>
                  <a:pt x="417474" y="421563"/>
                </a:lnTo>
                <a:lnTo>
                  <a:pt x="461556" y="444360"/>
                </a:lnTo>
                <a:lnTo>
                  <a:pt x="512305" y="452539"/>
                </a:lnTo>
                <a:lnTo>
                  <a:pt x="563041" y="444360"/>
                </a:lnTo>
                <a:lnTo>
                  <a:pt x="607123" y="421563"/>
                </a:lnTo>
                <a:lnTo>
                  <a:pt x="641870" y="386803"/>
                </a:lnTo>
                <a:lnTo>
                  <a:pt x="664667" y="342734"/>
                </a:lnTo>
                <a:lnTo>
                  <a:pt x="672858" y="291985"/>
                </a:lnTo>
                <a:close/>
              </a:path>
            </a:pathLst>
          </a:custGeom>
          <a:solidFill>
            <a:srgbClr val="003189"/>
          </a:solidFill>
        </p:spPr>
        <p:txBody>
          <a:bodyPr wrap="square" lIns="0" tIns="0" rIns="0" bIns="0" rtlCol="0"/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692716A-E84E-6E4C-9D94-B8B2A3A41C03}"/>
              </a:ext>
            </a:extLst>
          </p:cNvPr>
          <p:cNvSpPr/>
          <p:nvPr userDrawn="1"/>
        </p:nvSpPr>
        <p:spPr>
          <a:xfrm rot="10800000">
            <a:off x="9472355" y="5743381"/>
            <a:ext cx="915578" cy="615856"/>
          </a:xfrm>
          <a:custGeom>
            <a:avLst/>
            <a:gdLst/>
            <a:ahLst/>
            <a:cxnLst/>
            <a:rect l="l" t="t" r="r" b="b"/>
            <a:pathLst>
              <a:path w="673100" h="452755">
                <a:moveTo>
                  <a:pt x="321106" y="291985"/>
                </a:moveTo>
                <a:lnTo>
                  <a:pt x="314261" y="245516"/>
                </a:lnTo>
                <a:lnTo>
                  <a:pt x="295071" y="204419"/>
                </a:lnTo>
                <a:lnTo>
                  <a:pt x="265557" y="170688"/>
                </a:lnTo>
                <a:lnTo>
                  <a:pt x="227723" y="146304"/>
                </a:lnTo>
                <a:lnTo>
                  <a:pt x="183565" y="133261"/>
                </a:lnTo>
                <a:lnTo>
                  <a:pt x="193776" y="106045"/>
                </a:lnTo>
                <a:lnTo>
                  <a:pt x="207175" y="82524"/>
                </a:lnTo>
                <a:lnTo>
                  <a:pt x="221818" y="63017"/>
                </a:lnTo>
                <a:lnTo>
                  <a:pt x="235775" y="47879"/>
                </a:lnTo>
                <a:lnTo>
                  <a:pt x="241503" y="39484"/>
                </a:lnTo>
                <a:lnTo>
                  <a:pt x="243624" y="29921"/>
                </a:lnTo>
                <a:lnTo>
                  <a:pt x="242100" y="20256"/>
                </a:lnTo>
                <a:lnTo>
                  <a:pt x="236867" y="11569"/>
                </a:lnTo>
                <a:lnTo>
                  <a:pt x="233972" y="8382"/>
                </a:lnTo>
                <a:lnTo>
                  <a:pt x="227228" y="3048"/>
                </a:lnTo>
                <a:lnTo>
                  <a:pt x="219329" y="203"/>
                </a:lnTo>
                <a:lnTo>
                  <a:pt x="210947" y="0"/>
                </a:lnTo>
                <a:lnTo>
                  <a:pt x="202793" y="2628"/>
                </a:lnTo>
                <a:lnTo>
                  <a:pt x="134581" y="44881"/>
                </a:lnTo>
                <a:lnTo>
                  <a:pt x="83553" y="88874"/>
                </a:lnTo>
                <a:lnTo>
                  <a:pt x="47244" y="132727"/>
                </a:lnTo>
                <a:lnTo>
                  <a:pt x="23202" y="174536"/>
                </a:lnTo>
                <a:lnTo>
                  <a:pt x="8966" y="212432"/>
                </a:lnTo>
                <a:lnTo>
                  <a:pt x="25" y="268909"/>
                </a:lnTo>
                <a:lnTo>
                  <a:pt x="406" y="283705"/>
                </a:lnTo>
                <a:lnTo>
                  <a:pt x="0" y="289191"/>
                </a:lnTo>
                <a:lnTo>
                  <a:pt x="0" y="291985"/>
                </a:lnTo>
                <a:lnTo>
                  <a:pt x="8178" y="342734"/>
                </a:lnTo>
                <a:lnTo>
                  <a:pt x="30975" y="386803"/>
                </a:lnTo>
                <a:lnTo>
                  <a:pt x="65735" y="421563"/>
                </a:lnTo>
                <a:lnTo>
                  <a:pt x="109804" y="444360"/>
                </a:lnTo>
                <a:lnTo>
                  <a:pt x="160553" y="452539"/>
                </a:lnTo>
                <a:lnTo>
                  <a:pt x="211302" y="444360"/>
                </a:lnTo>
                <a:lnTo>
                  <a:pt x="255371" y="421563"/>
                </a:lnTo>
                <a:lnTo>
                  <a:pt x="290131" y="386803"/>
                </a:lnTo>
                <a:lnTo>
                  <a:pt x="312915" y="342734"/>
                </a:lnTo>
                <a:lnTo>
                  <a:pt x="321106" y="291985"/>
                </a:lnTo>
                <a:close/>
              </a:path>
              <a:path w="673100" h="452755">
                <a:moveTo>
                  <a:pt x="672858" y="291985"/>
                </a:moveTo>
                <a:lnTo>
                  <a:pt x="666013" y="245516"/>
                </a:lnTo>
                <a:lnTo>
                  <a:pt x="646823" y="204419"/>
                </a:lnTo>
                <a:lnTo>
                  <a:pt x="617308" y="170688"/>
                </a:lnTo>
                <a:lnTo>
                  <a:pt x="579462" y="146304"/>
                </a:lnTo>
                <a:lnTo>
                  <a:pt x="535317" y="133261"/>
                </a:lnTo>
                <a:lnTo>
                  <a:pt x="545515" y="106045"/>
                </a:lnTo>
                <a:lnTo>
                  <a:pt x="558927" y="82524"/>
                </a:lnTo>
                <a:lnTo>
                  <a:pt x="573570" y="63017"/>
                </a:lnTo>
                <a:lnTo>
                  <a:pt x="587527" y="47879"/>
                </a:lnTo>
                <a:lnTo>
                  <a:pt x="593255" y="39484"/>
                </a:lnTo>
                <a:lnTo>
                  <a:pt x="595376" y="29921"/>
                </a:lnTo>
                <a:lnTo>
                  <a:pt x="593852" y="20256"/>
                </a:lnTo>
                <a:lnTo>
                  <a:pt x="588619" y="11569"/>
                </a:lnTo>
                <a:lnTo>
                  <a:pt x="585724" y="8382"/>
                </a:lnTo>
                <a:lnTo>
                  <a:pt x="578980" y="3048"/>
                </a:lnTo>
                <a:lnTo>
                  <a:pt x="571068" y="203"/>
                </a:lnTo>
                <a:lnTo>
                  <a:pt x="562698" y="0"/>
                </a:lnTo>
                <a:lnTo>
                  <a:pt x="554545" y="2628"/>
                </a:lnTo>
                <a:lnTo>
                  <a:pt x="486321" y="44881"/>
                </a:lnTo>
                <a:lnTo>
                  <a:pt x="435305" y="88874"/>
                </a:lnTo>
                <a:lnTo>
                  <a:pt x="398995" y="132727"/>
                </a:lnTo>
                <a:lnTo>
                  <a:pt x="374954" y="174536"/>
                </a:lnTo>
                <a:lnTo>
                  <a:pt x="360718" y="212432"/>
                </a:lnTo>
                <a:lnTo>
                  <a:pt x="351777" y="268909"/>
                </a:lnTo>
                <a:lnTo>
                  <a:pt x="352158" y="283705"/>
                </a:lnTo>
                <a:lnTo>
                  <a:pt x="351751" y="289191"/>
                </a:lnTo>
                <a:lnTo>
                  <a:pt x="351751" y="291985"/>
                </a:lnTo>
                <a:lnTo>
                  <a:pt x="359930" y="342734"/>
                </a:lnTo>
                <a:lnTo>
                  <a:pt x="382727" y="386803"/>
                </a:lnTo>
                <a:lnTo>
                  <a:pt x="417474" y="421563"/>
                </a:lnTo>
                <a:lnTo>
                  <a:pt x="461556" y="444360"/>
                </a:lnTo>
                <a:lnTo>
                  <a:pt x="512305" y="452539"/>
                </a:lnTo>
                <a:lnTo>
                  <a:pt x="563041" y="444360"/>
                </a:lnTo>
                <a:lnTo>
                  <a:pt x="607123" y="421563"/>
                </a:lnTo>
                <a:lnTo>
                  <a:pt x="641870" y="386803"/>
                </a:lnTo>
                <a:lnTo>
                  <a:pt x="664667" y="342734"/>
                </a:lnTo>
                <a:lnTo>
                  <a:pt x="672858" y="291985"/>
                </a:lnTo>
                <a:close/>
              </a:path>
            </a:pathLst>
          </a:custGeom>
          <a:solidFill>
            <a:srgbClr val="003189"/>
          </a:solidFill>
        </p:spPr>
        <p:txBody>
          <a:bodyPr wrap="square" lIns="0" tIns="0" rIns="0" bIns="0" rtlCol="0"/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0B59F9-0D35-4AEA-8063-1E07909504F5}"/>
              </a:ext>
            </a:extLst>
          </p:cNvPr>
          <p:cNvSpPr txBox="1"/>
          <p:nvPr userDrawn="1"/>
        </p:nvSpPr>
        <p:spPr>
          <a:xfrm>
            <a:off x="6183086" y="369261"/>
            <a:ext cx="6182490" cy="338554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porteur de la transformation de l’administration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53507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FF3A53-9818-C944-B3B5-B23A4DC0F15E}"/>
              </a:ext>
            </a:extLst>
          </p:cNvPr>
          <p:cNvSpPr/>
          <p:nvPr userDrawn="1"/>
        </p:nvSpPr>
        <p:spPr>
          <a:xfrm>
            <a:off x="-91440" y="0"/>
            <a:ext cx="12286211" cy="6858000"/>
          </a:xfrm>
          <a:prstGeom prst="rect">
            <a:avLst/>
          </a:prstGeom>
          <a:solidFill>
            <a:srgbClr val="003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0C60575-59AF-4FD2-9514-9BC344E51594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1397444" y="312843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428" y="2384046"/>
            <a:ext cx="8293165" cy="20899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0" i="0">
                <a:solidFill>
                  <a:schemeClr val="bg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ZoneTexte 2">
            <a:extLst>
              <a:ext uri="{FF2B5EF4-FFF2-40B4-BE49-F238E27FC236}">
                <a16:creationId xmlns:a16="http://schemas.microsoft.com/office/drawing/2014/main" id="{6CE21AB5-D313-7B44-8DF4-0E5529BC58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799" y="6453873"/>
            <a:ext cx="6660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sz="1000" b="1" i="0" dirty="0">
                <a:solidFill>
                  <a:schemeClr val="bg1"/>
                </a:solidFill>
                <a:latin typeface="Marianne" panose="02000000000000000000" pitchFamily="2" charset="0"/>
              </a:rPr>
              <a:t>Secrétariat général pour l’administration</a:t>
            </a:r>
            <a:r>
              <a:rPr lang="fr-FR" altLang="fr-FR" sz="1100" b="1" i="0" dirty="0">
                <a:solidFill>
                  <a:schemeClr val="bg1"/>
                </a:solidFill>
                <a:latin typeface="Marianne" panose="02000000000000000000" pitchFamily="2" charset="0"/>
              </a:rPr>
              <a:t> </a:t>
            </a:r>
            <a:endParaRPr lang="fr-FR" altLang="fr-FR" sz="9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89CBFB7-5503-CD49-9E89-32026402ADC3}"/>
              </a:ext>
            </a:extLst>
          </p:cNvPr>
          <p:cNvCxnSpPr>
            <a:cxnSpLocks/>
          </p:cNvCxnSpPr>
          <p:nvPr userDrawn="1"/>
        </p:nvCxnSpPr>
        <p:spPr>
          <a:xfrm>
            <a:off x="501041" y="6359237"/>
            <a:ext cx="11217058" cy="0"/>
          </a:xfrm>
          <a:prstGeom prst="straightConnector1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852CEDA-F9C5-514A-B6E2-117E75AA97A3}"/>
              </a:ext>
            </a:extLst>
          </p:cNvPr>
          <p:cNvSpPr txBox="1"/>
          <p:nvPr userDrawn="1"/>
        </p:nvSpPr>
        <p:spPr>
          <a:xfrm>
            <a:off x="9913257" y="369260"/>
            <a:ext cx="2281514" cy="338554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 de demain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A39D001F-477B-F241-A58A-39FCE1B7023E}"/>
              </a:ext>
            </a:extLst>
          </p:cNvPr>
          <p:cNvSpPr/>
          <p:nvPr userDrawn="1"/>
        </p:nvSpPr>
        <p:spPr>
          <a:xfrm rot="5400000">
            <a:off x="-321225" y="312843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37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53961" y="2265680"/>
            <a:ext cx="11474245" cy="2296795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353961" y="4589463"/>
            <a:ext cx="11474245" cy="150018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0CA7EA4-BB5E-4DF3-91FA-D0943B2C93AC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4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57B9899-4D36-48BF-A321-BC90C97047DB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02B1C3B-2D83-9448-A3D1-67380262DD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994" y="1020726"/>
            <a:ext cx="11222368" cy="5337544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C79B19-EC27-40B2-A3E8-32B1E1166508}"/>
              </a:ext>
            </a:extLst>
          </p:cNvPr>
          <p:cNvSpPr txBox="1"/>
          <p:nvPr userDrawn="1"/>
        </p:nvSpPr>
        <p:spPr>
          <a:xfrm>
            <a:off x="6183086" y="369261"/>
            <a:ext cx="6182490" cy="338554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porteur de la transformation de l’administration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0823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B0BED1A-9F06-428F-88DC-399B06588976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rgbClr val="003189"/>
              </a:solidFill>
              <a:latin typeface="Marianne Thin" panose="02000000000000000000" pitchFamily="2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003189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B46309B-E7A4-3543-A22E-F377EE65D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50" y="2554580"/>
            <a:ext cx="2316180" cy="227260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pour une image  1">
            <a:extLst>
              <a:ext uri="{FF2B5EF4-FFF2-40B4-BE49-F238E27FC236}">
                <a16:creationId xmlns:a16="http://schemas.microsoft.com/office/drawing/2014/main" id="{BAED261A-E93D-F845-A111-F1D8D7E554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0642" y="2554580"/>
            <a:ext cx="2296632" cy="2272601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1">
            <a:extLst>
              <a:ext uri="{FF2B5EF4-FFF2-40B4-BE49-F238E27FC236}">
                <a16:creationId xmlns:a16="http://schemas.microsoft.com/office/drawing/2014/main" id="{CB0BF1F9-8CE9-2448-935A-EF1CB107A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9535" y="2554580"/>
            <a:ext cx="2317516" cy="2272601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  1">
            <a:extLst>
              <a:ext uri="{FF2B5EF4-FFF2-40B4-BE49-F238E27FC236}">
                <a16:creationId xmlns:a16="http://schemas.microsoft.com/office/drawing/2014/main" id="{20B458FC-7D5A-2C44-85CB-DCCF429AB1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8427" y="2554580"/>
            <a:ext cx="2312033" cy="2272601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75191A-F660-4834-94F5-7F5BEC46E91F}"/>
              </a:ext>
            </a:extLst>
          </p:cNvPr>
          <p:cNvSpPr txBox="1"/>
          <p:nvPr userDrawn="1"/>
        </p:nvSpPr>
        <p:spPr>
          <a:xfrm>
            <a:off x="6183086" y="369261"/>
            <a:ext cx="6182490" cy="338554"/>
          </a:xfrm>
          <a:prstGeom prst="rect">
            <a:avLst/>
          </a:prstGeom>
          <a:solidFill>
            <a:srgbClr val="003189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porteur de la transformation de l’administration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01325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524" y="1859280"/>
            <a:ext cx="11445875" cy="4348162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70F69CC-29A4-8442-80AB-B5C6193DF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62B5F7-2BE8-4EF6-B8C2-0EA2286AB179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FC55C6B-C44A-5246-A18F-1896B573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88B7086-8A39-8B47-A8F0-35BCC483B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906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3293" y="1797652"/>
            <a:ext cx="5518355" cy="4641533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7057" y="1797652"/>
            <a:ext cx="5518355" cy="4641534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8AB4AF4-71F1-944B-808A-A1BDAE5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134EE7F3-F259-4108-AFC0-42C27447374A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C26BBB8-A720-374D-AA84-8F9F3AE5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341293D-0E29-894A-8333-8A918FEC3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6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340" y="1518163"/>
            <a:ext cx="5507999" cy="79641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7339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9515" y="1518163"/>
            <a:ext cx="5517832" cy="7964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9512" y="2505075"/>
            <a:ext cx="5508000" cy="3684588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E2D66F0-6808-504F-821F-8483E0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D1B3CDB-0DB6-1646-A8B5-117EABD3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0A87B5A-44DC-4037-A089-78D21F163CAE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C6A7DF1-1414-A74C-8674-6B30D57D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EAC90038-2AF3-0545-B037-4267D270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295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C268570-B8FE-E949-8A8F-72423855D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F388110-369E-43D1-A7C3-04751E598F72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9032183-F936-054D-A560-2B8DE43A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EAC2AFD-26ED-7D4B-9529-EF9B309C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415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11E42E1-1407-BC4B-9133-6797565D1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C87D5B6-A5AA-4ECE-BA2B-1F193FC8A5FF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E877E33-C9EB-C14B-9191-9F214018A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8C4948-EB9F-E347-A9E1-CA10642FE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28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04569"/>
            <a:ext cx="6635186" cy="5288886"/>
          </a:xfrm>
        </p:spPr>
        <p:txBody>
          <a:bodyPr>
            <a:normAutofit/>
          </a:bodyPr>
          <a:lstStyle>
            <a:lvl1pPr marL="361950" indent="-361950">
              <a:defRPr sz="2000"/>
            </a:lvl1pPr>
            <a:lvl2pPr marL="447675" indent="-173038"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52EC3F3-1ACD-AB4B-A46D-975CA5E2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FCCCB50-F376-4610-96C9-9881312A2A2A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93C086D-5DEF-5444-B44B-F2E1BC9A4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E693B3C-43B4-0B4D-AB6F-D7F5F687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572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601" y="904569"/>
            <a:ext cx="6645736" cy="52888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3290" y="904568"/>
            <a:ext cx="4296697" cy="97339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3290" y="1877962"/>
            <a:ext cx="4296697" cy="4315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170899B0-ADAB-7E4C-8E56-31A37BE8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DC243BF-E0E0-4880-9968-CF54B3E7F193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7E13229-2A7C-5D44-BEEB-4C9150EE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D6396CC-EA50-9740-A7F1-B317029EB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728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24" y="793524"/>
            <a:ext cx="11399141" cy="7116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0525" y="1536787"/>
            <a:ext cx="11399140" cy="4640175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1B8FE16-7E50-B346-A6E0-09B51D7C7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604EFF5-812C-445B-8E59-CF2FC2D3D289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F98E14-94BE-1E42-B28A-4C59A1723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B1C89CF-CF64-9446-B9F4-9D54C5D4D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0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3067-3538-554C-8FEA-FDA38657A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C27FCC8-BB28-425E-BA54-9AE6076F0E3A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8FDD09-A185-8840-B7A3-F5865CE6F3DE}"/>
              </a:ext>
            </a:extLst>
          </p:cNvPr>
          <p:cNvSpPr txBox="1"/>
          <p:nvPr userDrawn="1"/>
        </p:nvSpPr>
        <p:spPr>
          <a:xfrm>
            <a:off x="6831106" y="777234"/>
            <a:ext cx="497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latin typeface="Marianne" panose="02000000000000000000" pitchFamily="2" charset="0"/>
              </a:rPr>
              <a:t>Secrétariat général</a:t>
            </a:r>
          </a:p>
          <a:p>
            <a:pPr algn="r">
              <a:spcAft>
                <a:spcPts val="600"/>
              </a:spcAft>
            </a:pPr>
            <a:r>
              <a:rPr lang="fr-FR" sz="2000" b="1" dirty="0">
                <a:latin typeface="Marianne" panose="02000000000000000000" pitchFamily="2" charset="0"/>
              </a:rPr>
              <a:t>pour l’administration</a:t>
            </a:r>
            <a:endParaRPr lang="fr-FR" sz="2000" dirty="0">
              <a:latin typeface="Marianne" panose="02000000000000000000" pitchFamily="2" charset="0"/>
            </a:endParaRP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4AF6F2C6-209B-D44E-8838-F8F5C5B3C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860" y="2707785"/>
            <a:ext cx="11222501" cy="361199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850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844951"/>
            <a:ext cx="3104427" cy="53320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844951"/>
            <a:ext cx="7734300" cy="5332011"/>
          </a:xfrm>
        </p:spPr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37E41D8-F2AE-8541-B92A-AE05B3D24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12E1B4-299D-4C50-8151-DF9761CF6997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4E61DE4-12BE-0046-B9A6-11250B94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26EDF18-1F3A-5C45-AA73-0A67149EF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32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672F26F7-70F9-40AA-BA2C-B21760FF6FC3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CA82E-EAB3-F540-BF8A-8035B8B934F0}"/>
              </a:ext>
            </a:extLst>
          </p:cNvPr>
          <p:cNvSpPr/>
          <p:nvPr userDrawn="1"/>
        </p:nvSpPr>
        <p:spPr>
          <a:xfrm>
            <a:off x="515007" y="975856"/>
            <a:ext cx="11204028" cy="53870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7043AE-9E62-1B48-A975-9D1EB84F689D}"/>
              </a:ext>
            </a:extLst>
          </p:cNvPr>
          <p:cNvSpPr txBox="1"/>
          <p:nvPr userDrawn="1"/>
        </p:nvSpPr>
        <p:spPr>
          <a:xfrm>
            <a:off x="4120057" y="2976523"/>
            <a:ext cx="4014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Marianne ExtraBold" panose="02000000000000000000" pitchFamily="2" charset="0"/>
              </a:rPr>
              <a:t>PHOTO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9F403-39B2-1243-9052-A8AF245D4A10}"/>
              </a:ext>
            </a:extLst>
          </p:cNvPr>
          <p:cNvSpPr/>
          <p:nvPr userDrawn="1"/>
        </p:nvSpPr>
        <p:spPr>
          <a:xfrm>
            <a:off x="515008" y="975176"/>
            <a:ext cx="5612524" cy="5387009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C137FB-D1FE-0844-B4AD-302575BAC2BA}"/>
              </a:ext>
            </a:extLst>
          </p:cNvPr>
          <p:cNvSpPr txBox="1"/>
          <p:nvPr userDrawn="1"/>
        </p:nvSpPr>
        <p:spPr>
          <a:xfrm>
            <a:off x="-147145" y="1324301"/>
            <a:ext cx="2112579" cy="523220"/>
          </a:xfrm>
          <a:prstGeom prst="rect">
            <a:avLst/>
          </a:prstGeom>
          <a:solidFill>
            <a:srgbClr val="009FAF"/>
          </a:solidFill>
          <a:effectLst>
            <a:outerShdw blurRad="114300" dist="76200" dir="2100000" sx="98000" sy="98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Marianne Thin" panose="02000000000000000000" pitchFamily="2" charset="0"/>
              </a:rPr>
              <a:t>Partie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DFA588-6C4D-AB4F-B282-C561258E0291}"/>
              </a:ext>
            </a:extLst>
          </p:cNvPr>
          <p:cNvSpPr txBox="1"/>
          <p:nvPr userDrawn="1"/>
        </p:nvSpPr>
        <p:spPr>
          <a:xfrm>
            <a:off x="9385737" y="5559970"/>
            <a:ext cx="2900855" cy="461665"/>
          </a:xfrm>
          <a:prstGeom prst="rect">
            <a:avLst/>
          </a:prstGeom>
          <a:solidFill>
            <a:srgbClr val="009FAF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  <a:latin typeface="Marianne Thin" panose="02000000000000000000" pitchFamily="2" charset="0"/>
              </a:rPr>
              <a:t>Lorem</a:t>
            </a:r>
            <a:r>
              <a:rPr lang="fr-FR" sz="2400" dirty="0">
                <a:solidFill>
                  <a:schemeClr val="bg1"/>
                </a:solidFill>
                <a:latin typeface="Marianne Thin" panose="020000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Marianne Thin" panose="02000000000000000000" pitchFamily="2" charset="0"/>
              </a:rPr>
              <a:t>ipsum</a:t>
            </a:r>
            <a:endParaRPr lang="fr-FR" sz="24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7B9370-C598-4944-9B52-35BF01DA1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25" y="2489938"/>
            <a:ext cx="5187315" cy="2816032"/>
          </a:xfrm>
        </p:spPr>
        <p:txBody>
          <a:bodyPr/>
          <a:lstStyle>
            <a:lvl1pPr>
              <a:defRPr sz="4800" b="0" i="0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LOREM IPSUM</a:t>
            </a:r>
            <a:br>
              <a:rPr lang="fr-FR" dirty="0"/>
            </a:br>
            <a:r>
              <a:rPr lang="fr-FR" dirty="0"/>
              <a:t>DOLOR SIC</a:t>
            </a:r>
          </a:p>
        </p:txBody>
      </p:sp>
    </p:spTree>
    <p:extLst>
      <p:ext uri="{BB962C8B-B14F-4D97-AF65-F5344CB8AC3E}">
        <p14:creationId xmlns:p14="http://schemas.microsoft.com/office/powerpoint/2010/main" val="17091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039B763-9ECF-4B6C-BD58-85A888F7DC54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52CEDA-F9C5-514A-B6E2-117E75AA97A3}"/>
              </a:ext>
            </a:extLst>
          </p:cNvPr>
          <p:cNvSpPr txBox="1"/>
          <p:nvPr userDrawn="1"/>
        </p:nvSpPr>
        <p:spPr>
          <a:xfrm>
            <a:off x="9753600" y="369261"/>
            <a:ext cx="2611975" cy="338554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La DTIE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009FAF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05280"/>
            <a:ext cx="11318239" cy="4348162"/>
          </a:xfrm>
        </p:spPr>
        <p:txBody>
          <a:bodyPr/>
          <a:lstStyle>
            <a:lvl1pPr marL="0" indent="0">
              <a:buFontTx/>
              <a:buNone/>
              <a:defRPr b="0" i="0"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770" y="262441"/>
            <a:ext cx="1503230" cy="501964"/>
          </a:xfrm>
          <a:prstGeom prst="rect">
            <a:avLst/>
          </a:prstGeom>
        </p:spPr>
      </p:pic>
      <p:pic>
        <p:nvPicPr>
          <p:cNvPr id="12" name="Graphique 3">
            <a:extLst>
              <a:ext uri="{FF2B5EF4-FFF2-40B4-BE49-F238E27FC236}">
                <a16:creationId xmlns:a16="http://schemas.microsoft.com/office/drawing/2014/main" id="{6D2DC304-B886-424C-AD25-0E69860BC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1966" y="155991"/>
            <a:ext cx="675314" cy="6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D4CD00B-401B-4EAD-B1BB-6FE22F29A619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0980708" y="336811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AF40B-194E-2842-84C8-F9FD7AA2F8C3}"/>
              </a:ext>
            </a:extLst>
          </p:cNvPr>
          <p:cNvSpPr txBox="1"/>
          <p:nvPr userDrawn="1"/>
        </p:nvSpPr>
        <p:spPr>
          <a:xfrm>
            <a:off x="-147145" y="978861"/>
            <a:ext cx="1244425" cy="523220"/>
          </a:xfrm>
          <a:prstGeom prst="rect">
            <a:avLst/>
          </a:prstGeom>
          <a:solidFill>
            <a:srgbClr val="8D3C81"/>
          </a:solidFill>
          <a:effectLst/>
        </p:spPr>
        <p:txBody>
          <a:bodyPr wrap="square" rtlCol="0">
            <a:spAutoFit/>
          </a:bodyPr>
          <a:lstStyle/>
          <a:p>
            <a:pPr algn="r"/>
            <a:endParaRPr lang="fr-FR" sz="2800" dirty="0">
              <a:solidFill>
                <a:schemeClr val="bg1"/>
              </a:solidFill>
              <a:latin typeface="Marianne Thin" panose="02000000000000000000" pitchFamily="2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63D5B50-204D-424A-B88D-BAE278E6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>
            <a:normAutofit/>
          </a:bodyPr>
          <a:lstStyle>
            <a:lvl1pPr>
              <a:defRPr sz="3600" b="0" i="0" spc="0">
                <a:solidFill>
                  <a:srgbClr val="8D3C81"/>
                </a:solidFill>
                <a:latin typeface="Marianne Light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05280"/>
            <a:ext cx="11318239" cy="4348162"/>
          </a:xfrm>
        </p:spPr>
        <p:txBody>
          <a:bodyPr/>
          <a:lstStyle>
            <a:lvl1pPr marL="0" indent="0">
              <a:buFontTx/>
              <a:buNone/>
              <a:defRPr b="0" i="0"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04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FF3A53-9818-C944-B3B5-B23A4DC0F15E}"/>
              </a:ext>
            </a:extLst>
          </p:cNvPr>
          <p:cNvSpPr/>
          <p:nvPr userDrawn="1"/>
        </p:nvSpPr>
        <p:spPr>
          <a:xfrm>
            <a:off x="-91440" y="0"/>
            <a:ext cx="12286211" cy="6858000"/>
          </a:xfrm>
          <a:prstGeom prst="rect">
            <a:avLst/>
          </a:prstGeom>
          <a:solidFill>
            <a:srgbClr val="8D3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1C8CD3D-4496-485A-A746-D092577E87CF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F0BABDB-16E9-154A-AFE6-046CD253BC8B}"/>
              </a:ext>
            </a:extLst>
          </p:cNvPr>
          <p:cNvSpPr/>
          <p:nvPr userDrawn="1"/>
        </p:nvSpPr>
        <p:spPr>
          <a:xfrm rot="16200000">
            <a:off x="11397444" y="312843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428" y="2384046"/>
            <a:ext cx="8293165" cy="20899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0" i="0">
                <a:solidFill>
                  <a:schemeClr val="bg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ZoneTexte 2">
            <a:extLst>
              <a:ext uri="{FF2B5EF4-FFF2-40B4-BE49-F238E27FC236}">
                <a16:creationId xmlns:a16="http://schemas.microsoft.com/office/drawing/2014/main" id="{6CE21AB5-D313-7B44-8DF4-0E5529BC58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799" y="6453873"/>
            <a:ext cx="6660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sz="1000" b="1" i="0" dirty="0">
                <a:solidFill>
                  <a:schemeClr val="bg1"/>
                </a:solidFill>
                <a:latin typeface="Marianne" panose="02000000000000000000" pitchFamily="2" charset="0"/>
              </a:rPr>
              <a:t>Secrétariat général pour l’administration</a:t>
            </a:r>
            <a:r>
              <a:rPr lang="fr-FR" altLang="fr-FR" sz="1100" b="1" i="0" dirty="0">
                <a:solidFill>
                  <a:schemeClr val="bg1"/>
                </a:solidFill>
                <a:latin typeface="Marianne" panose="02000000000000000000" pitchFamily="2" charset="0"/>
              </a:rPr>
              <a:t> </a:t>
            </a:r>
            <a:endParaRPr lang="fr-FR" altLang="fr-FR" sz="9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89CBFB7-5503-CD49-9E89-32026402ADC3}"/>
              </a:ext>
            </a:extLst>
          </p:cNvPr>
          <p:cNvCxnSpPr>
            <a:cxnSpLocks/>
          </p:cNvCxnSpPr>
          <p:nvPr userDrawn="1"/>
        </p:nvCxnSpPr>
        <p:spPr>
          <a:xfrm>
            <a:off x="501041" y="6359237"/>
            <a:ext cx="11217058" cy="0"/>
          </a:xfrm>
          <a:prstGeom prst="straightConnector1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852CEDA-F9C5-514A-B6E2-117E75AA97A3}"/>
              </a:ext>
            </a:extLst>
          </p:cNvPr>
          <p:cNvSpPr txBox="1"/>
          <p:nvPr userDrawn="1"/>
        </p:nvSpPr>
        <p:spPr>
          <a:xfrm>
            <a:off x="8237914" y="369261"/>
            <a:ext cx="3956857" cy="338554"/>
          </a:xfrm>
          <a:prstGeom prst="rect">
            <a:avLst/>
          </a:prstGeom>
          <a:solidFill>
            <a:srgbClr val="8D3C8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 acteur ministériel transversal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A39D001F-477B-F241-A58A-39FCE1B7023E}"/>
              </a:ext>
            </a:extLst>
          </p:cNvPr>
          <p:cNvSpPr/>
          <p:nvPr userDrawn="1"/>
        </p:nvSpPr>
        <p:spPr>
          <a:xfrm rot="5400000">
            <a:off x="-321225" y="3128433"/>
            <a:ext cx="1060704" cy="60113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2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70BC5649-548B-460D-AEC4-040694A6DFB0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A4F7715-EECF-3D4C-8688-5456EEA5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418" y="1029352"/>
            <a:ext cx="8293165" cy="531001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  <a:lvl2pPr marL="276225" indent="0">
              <a:buClr>
                <a:schemeClr val="tx1"/>
              </a:buClr>
              <a:buFontTx/>
              <a:buNone/>
              <a:defRPr/>
            </a:lvl2pPr>
            <a:lvl3pPr marL="560387" indent="0">
              <a:buClr>
                <a:schemeClr val="tx1"/>
              </a:buClr>
              <a:buFontTx/>
              <a:buNone/>
              <a:defRPr/>
            </a:lvl3pPr>
            <a:lvl4pPr marL="855663" indent="0">
              <a:buClr>
                <a:schemeClr val="tx1"/>
              </a:buClr>
              <a:buFontTx/>
              <a:buNone/>
              <a:defRPr/>
            </a:lvl4pPr>
            <a:lvl5pPr marL="1108075" indent="0">
              <a:buClr>
                <a:schemeClr val="tx1"/>
              </a:buClr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89CBFB7-5503-CD49-9E89-32026402ADC3}"/>
              </a:ext>
            </a:extLst>
          </p:cNvPr>
          <p:cNvCxnSpPr>
            <a:cxnSpLocks/>
          </p:cNvCxnSpPr>
          <p:nvPr userDrawn="1"/>
        </p:nvCxnSpPr>
        <p:spPr>
          <a:xfrm>
            <a:off x="501041" y="6359237"/>
            <a:ext cx="11217058" cy="0"/>
          </a:xfrm>
          <a:prstGeom prst="straightConnector1">
            <a:avLst/>
          </a:prstGeom>
          <a:ln w="9525">
            <a:solidFill>
              <a:srgbClr val="8D3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90E72E1-C203-A049-A6FA-82CAAC325F03}"/>
              </a:ext>
            </a:extLst>
          </p:cNvPr>
          <p:cNvCxnSpPr>
            <a:cxnSpLocks/>
          </p:cNvCxnSpPr>
          <p:nvPr userDrawn="1"/>
        </p:nvCxnSpPr>
        <p:spPr>
          <a:xfrm>
            <a:off x="501041" y="1018310"/>
            <a:ext cx="11217058" cy="0"/>
          </a:xfrm>
          <a:prstGeom prst="straightConnector1">
            <a:avLst/>
          </a:prstGeom>
          <a:ln w="9525">
            <a:solidFill>
              <a:srgbClr val="8D3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6">
            <a:extLst>
              <a:ext uri="{FF2B5EF4-FFF2-40B4-BE49-F238E27FC236}">
                <a16:creationId xmlns:a16="http://schemas.microsoft.com/office/drawing/2014/main" id="{59DC95D5-8A39-5946-B9B7-E5D3F0494B2A}"/>
              </a:ext>
            </a:extLst>
          </p:cNvPr>
          <p:cNvSpPr/>
          <p:nvPr userDrawn="1"/>
        </p:nvSpPr>
        <p:spPr>
          <a:xfrm>
            <a:off x="1993877" y="1018311"/>
            <a:ext cx="915578" cy="615856"/>
          </a:xfrm>
          <a:custGeom>
            <a:avLst/>
            <a:gdLst/>
            <a:ahLst/>
            <a:cxnLst/>
            <a:rect l="l" t="t" r="r" b="b"/>
            <a:pathLst>
              <a:path w="673100" h="452755">
                <a:moveTo>
                  <a:pt x="321106" y="291985"/>
                </a:moveTo>
                <a:lnTo>
                  <a:pt x="314261" y="245516"/>
                </a:lnTo>
                <a:lnTo>
                  <a:pt x="295071" y="204419"/>
                </a:lnTo>
                <a:lnTo>
                  <a:pt x="265557" y="170688"/>
                </a:lnTo>
                <a:lnTo>
                  <a:pt x="227723" y="146304"/>
                </a:lnTo>
                <a:lnTo>
                  <a:pt x="183565" y="133261"/>
                </a:lnTo>
                <a:lnTo>
                  <a:pt x="193776" y="106045"/>
                </a:lnTo>
                <a:lnTo>
                  <a:pt x="207175" y="82524"/>
                </a:lnTo>
                <a:lnTo>
                  <a:pt x="221818" y="63017"/>
                </a:lnTo>
                <a:lnTo>
                  <a:pt x="235775" y="47879"/>
                </a:lnTo>
                <a:lnTo>
                  <a:pt x="241503" y="39484"/>
                </a:lnTo>
                <a:lnTo>
                  <a:pt x="243624" y="29921"/>
                </a:lnTo>
                <a:lnTo>
                  <a:pt x="242100" y="20256"/>
                </a:lnTo>
                <a:lnTo>
                  <a:pt x="236867" y="11569"/>
                </a:lnTo>
                <a:lnTo>
                  <a:pt x="233972" y="8382"/>
                </a:lnTo>
                <a:lnTo>
                  <a:pt x="227228" y="3048"/>
                </a:lnTo>
                <a:lnTo>
                  <a:pt x="219329" y="203"/>
                </a:lnTo>
                <a:lnTo>
                  <a:pt x="210947" y="0"/>
                </a:lnTo>
                <a:lnTo>
                  <a:pt x="202793" y="2628"/>
                </a:lnTo>
                <a:lnTo>
                  <a:pt x="134581" y="44881"/>
                </a:lnTo>
                <a:lnTo>
                  <a:pt x="83553" y="88874"/>
                </a:lnTo>
                <a:lnTo>
                  <a:pt x="47244" y="132727"/>
                </a:lnTo>
                <a:lnTo>
                  <a:pt x="23202" y="174536"/>
                </a:lnTo>
                <a:lnTo>
                  <a:pt x="8966" y="212432"/>
                </a:lnTo>
                <a:lnTo>
                  <a:pt x="25" y="268909"/>
                </a:lnTo>
                <a:lnTo>
                  <a:pt x="406" y="283705"/>
                </a:lnTo>
                <a:lnTo>
                  <a:pt x="0" y="289191"/>
                </a:lnTo>
                <a:lnTo>
                  <a:pt x="0" y="291985"/>
                </a:lnTo>
                <a:lnTo>
                  <a:pt x="8178" y="342734"/>
                </a:lnTo>
                <a:lnTo>
                  <a:pt x="30975" y="386803"/>
                </a:lnTo>
                <a:lnTo>
                  <a:pt x="65735" y="421563"/>
                </a:lnTo>
                <a:lnTo>
                  <a:pt x="109804" y="444360"/>
                </a:lnTo>
                <a:lnTo>
                  <a:pt x="160553" y="452539"/>
                </a:lnTo>
                <a:lnTo>
                  <a:pt x="211302" y="444360"/>
                </a:lnTo>
                <a:lnTo>
                  <a:pt x="255371" y="421563"/>
                </a:lnTo>
                <a:lnTo>
                  <a:pt x="290131" y="386803"/>
                </a:lnTo>
                <a:lnTo>
                  <a:pt x="312915" y="342734"/>
                </a:lnTo>
                <a:lnTo>
                  <a:pt x="321106" y="291985"/>
                </a:lnTo>
                <a:close/>
              </a:path>
              <a:path w="673100" h="452755">
                <a:moveTo>
                  <a:pt x="672858" y="291985"/>
                </a:moveTo>
                <a:lnTo>
                  <a:pt x="666013" y="245516"/>
                </a:lnTo>
                <a:lnTo>
                  <a:pt x="646823" y="204419"/>
                </a:lnTo>
                <a:lnTo>
                  <a:pt x="617308" y="170688"/>
                </a:lnTo>
                <a:lnTo>
                  <a:pt x="579462" y="146304"/>
                </a:lnTo>
                <a:lnTo>
                  <a:pt x="535317" y="133261"/>
                </a:lnTo>
                <a:lnTo>
                  <a:pt x="545515" y="106045"/>
                </a:lnTo>
                <a:lnTo>
                  <a:pt x="558927" y="82524"/>
                </a:lnTo>
                <a:lnTo>
                  <a:pt x="573570" y="63017"/>
                </a:lnTo>
                <a:lnTo>
                  <a:pt x="587527" y="47879"/>
                </a:lnTo>
                <a:lnTo>
                  <a:pt x="593255" y="39484"/>
                </a:lnTo>
                <a:lnTo>
                  <a:pt x="595376" y="29921"/>
                </a:lnTo>
                <a:lnTo>
                  <a:pt x="593852" y="20256"/>
                </a:lnTo>
                <a:lnTo>
                  <a:pt x="588619" y="11569"/>
                </a:lnTo>
                <a:lnTo>
                  <a:pt x="585724" y="8382"/>
                </a:lnTo>
                <a:lnTo>
                  <a:pt x="578980" y="3048"/>
                </a:lnTo>
                <a:lnTo>
                  <a:pt x="571068" y="203"/>
                </a:lnTo>
                <a:lnTo>
                  <a:pt x="562698" y="0"/>
                </a:lnTo>
                <a:lnTo>
                  <a:pt x="554545" y="2628"/>
                </a:lnTo>
                <a:lnTo>
                  <a:pt x="486321" y="44881"/>
                </a:lnTo>
                <a:lnTo>
                  <a:pt x="435305" y="88874"/>
                </a:lnTo>
                <a:lnTo>
                  <a:pt x="398995" y="132727"/>
                </a:lnTo>
                <a:lnTo>
                  <a:pt x="374954" y="174536"/>
                </a:lnTo>
                <a:lnTo>
                  <a:pt x="360718" y="212432"/>
                </a:lnTo>
                <a:lnTo>
                  <a:pt x="351777" y="268909"/>
                </a:lnTo>
                <a:lnTo>
                  <a:pt x="352158" y="283705"/>
                </a:lnTo>
                <a:lnTo>
                  <a:pt x="351751" y="289191"/>
                </a:lnTo>
                <a:lnTo>
                  <a:pt x="351751" y="291985"/>
                </a:lnTo>
                <a:lnTo>
                  <a:pt x="359930" y="342734"/>
                </a:lnTo>
                <a:lnTo>
                  <a:pt x="382727" y="386803"/>
                </a:lnTo>
                <a:lnTo>
                  <a:pt x="417474" y="421563"/>
                </a:lnTo>
                <a:lnTo>
                  <a:pt x="461556" y="444360"/>
                </a:lnTo>
                <a:lnTo>
                  <a:pt x="512305" y="452539"/>
                </a:lnTo>
                <a:lnTo>
                  <a:pt x="563041" y="444360"/>
                </a:lnTo>
                <a:lnTo>
                  <a:pt x="607123" y="421563"/>
                </a:lnTo>
                <a:lnTo>
                  <a:pt x="641870" y="386803"/>
                </a:lnTo>
                <a:lnTo>
                  <a:pt x="664667" y="342734"/>
                </a:lnTo>
                <a:lnTo>
                  <a:pt x="672858" y="291985"/>
                </a:lnTo>
                <a:close/>
              </a:path>
            </a:pathLst>
          </a:custGeom>
          <a:solidFill>
            <a:srgbClr val="8D3C81"/>
          </a:solidFill>
        </p:spPr>
        <p:txBody>
          <a:bodyPr wrap="square" lIns="0" tIns="0" rIns="0" bIns="0" rtlCol="0"/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692716A-E84E-6E4C-9D94-B8B2A3A41C03}"/>
              </a:ext>
            </a:extLst>
          </p:cNvPr>
          <p:cNvSpPr/>
          <p:nvPr userDrawn="1"/>
        </p:nvSpPr>
        <p:spPr>
          <a:xfrm rot="10800000">
            <a:off x="9472355" y="5743381"/>
            <a:ext cx="915578" cy="615856"/>
          </a:xfrm>
          <a:custGeom>
            <a:avLst/>
            <a:gdLst/>
            <a:ahLst/>
            <a:cxnLst/>
            <a:rect l="l" t="t" r="r" b="b"/>
            <a:pathLst>
              <a:path w="673100" h="452755">
                <a:moveTo>
                  <a:pt x="321106" y="291985"/>
                </a:moveTo>
                <a:lnTo>
                  <a:pt x="314261" y="245516"/>
                </a:lnTo>
                <a:lnTo>
                  <a:pt x="295071" y="204419"/>
                </a:lnTo>
                <a:lnTo>
                  <a:pt x="265557" y="170688"/>
                </a:lnTo>
                <a:lnTo>
                  <a:pt x="227723" y="146304"/>
                </a:lnTo>
                <a:lnTo>
                  <a:pt x="183565" y="133261"/>
                </a:lnTo>
                <a:lnTo>
                  <a:pt x="193776" y="106045"/>
                </a:lnTo>
                <a:lnTo>
                  <a:pt x="207175" y="82524"/>
                </a:lnTo>
                <a:lnTo>
                  <a:pt x="221818" y="63017"/>
                </a:lnTo>
                <a:lnTo>
                  <a:pt x="235775" y="47879"/>
                </a:lnTo>
                <a:lnTo>
                  <a:pt x="241503" y="39484"/>
                </a:lnTo>
                <a:lnTo>
                  <a:pt x="243624" y="29921"/>
                </a:lnTo>
                <a:lnTo>
                  <a:pt x="242100" y="20256"/>
                </a:lnTo>
                <a:lnTo>
                  <a:pt x="236867" y="11569"/>
                </a:lnTo>
                <a:lnTo>
                  <a:pt x="233972" y="8382"/>
                </a:lnTo>
                <a:lnTo>
                  <a:pt x="227228" y="3048"/>
                </a:lnTo>
                <a:lnTo>
                  <a:pt x="219329" y="203"/>
                </a:lnTo>
                <a:lnTo>
                  <a:pt x="210947" y="0"/>
                </a:lnTo>
                <a:lnTo>
                  <a:pt x="202793" y="2628"/>
                </a:lnTo>
                <a:lnTo>
                  <a:pt x="134581" y="44881"/>
                </a:lnTo>
                <a:lnTo>
                  <a:pt x="83553" y="88874"/>
                </a:lnTo>
                <a:lnTo>
                  <a:pt x="47244" y="132727"/>
                </a:lnTo>
                <a:lnTo>
                  <a:pt x="23202" y="174536"/>
                </a:lnTo>
                <a:lnTo>
                  <a:pt x="8966" y="212432"/>
                </a:lnTo>
                <a:lnTo>
                  <a:pt x="25" y="268909"/>
                </a:lnTo>
                <a:lnTo>
                  <a:pt x="406" y="283705"/>
                </a:lnTo>
                <a:lnTo>
                  <a:pt x="0" y="289191"/>
                </a:lnTo>
                <a:lnTo>
                  <a:pt x="0" y="291985"/>
                </a:lnTo>
                <a:lnTo>
                  <a:pt x="8178" y="342734"/>
                </a:lnTo>
                <a:lnTo>
                  <a:pt x="30975" y="386803"/>
                </a:lnTo>
                <a:lnTo>
                  <a:pt x="65735" y="421563"/>
                </a:lnTo>
                <a:lnTo>
                  <a:pt x="109804" y="444360"/>
                </a:lnTo>
                <a:lnTo>
                  <a:pt x="160553" y="452539"/>
                </a:lnTo>
                <a:lnTo>
                  <a:pt x="211302" y="444360"/>
                </a:lnTo>
                <a:lnTo>
                  <a:pt x="255371" y="421563"/>
                </a:lnTo>
                <a:lnTo>
                  <a:pt x="290131" y="386803"/>
                </a:lnTo>
                <a:lnTo>
                  <a:pt x="312915" y="342734"/>
                </a:lnTo>
                <a:lnTo>
                  <a:pt x="321106" y="291985"/>
                </a:lnTo>
                <a:close/>
              </a:path>
              <a:path w="673100" h="452755">
                <a:moveTo>
                  <a:pt x="672858" y="291985"/>
                </a:moveTo>
                <a:lnTo>
                  <a:pt x="666013" y="245516"/>
                </a:lnTo>
                <a:lnTo>
                  <a:pt x="646823" y="204419"/>
                </a:lnTo>
                <a:lnTo>
                  <a:pt x="617308" y="170688"/>
                </a:lnTo>
                <a:lnTo>
                  <a:pt x="579462" y="146304"/>
                </a:lnTo>
                <a:lnTo>
                  <a:pt x="535317" y="133261"/>
                </a:lnTo>
                <a:lnTo>
                  <a:pt x="545515" y="106045"/>
                </a:lnTo>
                <a:lnTo>
                  <a:pt x="558927" y="82524"/>
                </a:lnTo>
                <a:lnTo>
                  <a:pt x="573570" y="63017"/>
                </a:lnTo>
                <a:lnTo>
                  <a:pt x="587527" y="47879"/>
                </a:lnTo>
                <a:lnTo>
                  <a:pt x="593255" y="39484"/>
                </a:lnTo>
                <a:lnTo>
                  <a:pt x="595376" y="29921"/>
                </a:lnTo>
                <a:lnTo>
                  <a:pt x="593852" y="20256"/>
                </a:lnTo>
                <a:lnTo>
                  <a:pt x="588619" y="11569"/>
                </a:lnTo>
                <a:lnTo>
                  <a:pt x="585724" y="8382"/>
                </a:lnTo>
                <a:lnTo>
                  <a:pt x="578980" y="3048"/>
                </a:lnTo>
                <a:lnTo>
                  <a:pt x="571068" y="203"/>
                </a:lnTo>
                <a:lnTo>
                  <a:pt x="562698" y="0"/>
                </a:lnTo>
                <a:lnTo>
                  <a:pt x="554545" y="2628"/>
                </a:lnTo>
                <a:lnTo>
                  <a:pt x="486321" y="44881"/>
                </a:lnTo>
                <a:lnTo>
                  <a:pt x="435305" y="88874"/>
                </a:lnTo>
                <a:lnTo>
                  <a:pt x="398995" y="132727"/>
                </a:lnTo>
                <a:lnTo>
                  <a:pt x="374954" y="174536"/>
                </a:lnTo>
                <a:lnTo>
                  <a:pt x="360718" y="212432"/>
                </a:lnTo>
                <a:lnTo>
                  <a:pt x="351777" y="268909"/>
                </a:lnTo>
                <a:lnTo>
                  <a:pt x="352158" y="283705"/>
                </a:lnTo>
                <a:lnTo>
                  <a:pt x="351751" y="289191"/>
                </a:lnTo>
                <a:lnTo>
                  <a:pt x="351751" y="291985"/>
                </a:lnTo>
                <a:lnTo>
                  <a:pt x="359930" y="342734"/>
                </a:lnTo>
                <a:lnTo>
                  <a:pt x="382727" y="386803"/>
                </a:lnTo>
                <a:lnTo>
                  <a:pt x="417474" y="421563"/>
                </a:lnTo>
                <a:lnTo>
                  <a:pt x="461556" y="444360"/>
                </a:lnTo>
                <a:lnTo>
                  <a:pt x="512305" y="452539"/>
                </a:lnTo>
                <a:lnTo>
                  <a:pt x="563041" y="444360"/>
                </a:lnTo>
                <a:lnTo>
                  <a:pt x="607123" y="421563"/>
                </a:lnTo>
                <a:lnTo>
                  <a:pt x="641870" y="386803"/>
                </a:lnTo>
                <a:lnTo>
                  <a:pt x="664667" y="342734"/>
                </a:lnTo>
                <a:lnTo>
                  <a:pt x="672858" y="291985"/>
                </a:lnTo>
                <a:close/>
              </a:path>
            </a:pathLst>
          </a:custGeom>
          <a:solidFill>
            <a:srgbClr val="8D3C81"/>
          </a:solidFill>
        </p:spPr>
        <p:txBody>
          <a:bodyPr wrap="square" lIns="0" tIns="0" rIns="0" bIns="0" rtlCol="0"/>
          <a:lstStyle/>
          <a:p>
            <a:r>
              <a:rPr lang="fr-FR" dirty="0"/>
              <a:t> </a:t>
            </a:r>
            <a:endParaRPr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559D80-758A-4AC7-8BE3-0E60E7FBC1F7}"/>
              </a:ext>
            </a:extLst>
          </p:cNvPr>
          <p:cNvSpPr txBox="1"/>
          <p:nvPr userDrawn="1"/>
        </p:nvSpPr>
        <p:spPr>
          <a:xfrm>
            <a:off x="5268686" y="369261"/>
            <a:ext cx="7057785" cy="338554"/>
          </a:xfrm>
          <a:prstGeom prst="rect">
            <a:avLst/>
          </a:prstGeom>
          <a:solidFill>
            <a:srgbClr val="8D3C8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acteur des enjeux opérationnels du ministère des Armées</a:t>
            </a:r>
          </a:p>
        </p:txBody>
      </p:sp>
    </p:spTree>
    <p:extLst>
      <p:ext uri="{BB962C8B-B14F-4D97-AF65-F5344CB8AC3E}">
        <p14:creationId xmlns:p14="http://schemas.microsoft.com/office/powerpoint/2010/main" val="146325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BC6A89F6-3C28-7241-A87E-74976288EE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61" y="1015704"/>
            <a:ext cx="11222501" cy="534667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3CF7E79-7EDA-6D49-A7E2-E3046507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8593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2E4F9EC-5305-4E14-922C-876EF36612BD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84E8D88-490D-9046-8829-F019A929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4893" y="6442832"/>
            <a:ext cx="3012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3E40C65-8C8B-9C44-9399-B4499E59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355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F646-D42E-1C4A-801D-BA96F597BB99}"/>
              </a:ext>
            </a:extLst>
          </p:cNvPr>
          <p:cNvSpPr/>
          <p:nvPr userDrawn="1"/>
        </p:nvSpPr>
        <p:spPr>
          <a:xfrm>
            <a:off x="420239" y="186363"/>
            <a:ext cx="729685" cy="64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B7D47E-D559-854E-B4E2-CA64428EB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14F752-452F-4363-951A-3AD157275CB0}"/>
              </a:ext>
            </a:extLst>
          </p:cNvPr>
          <p:cNvSpPr txBox="1"/>
          <p:nvPr userDrawn="1"/>
        </p:nvSpPr>
        <p:spPr>
          <a:xfrm>
            <a:off x="5268686" y="369261"/>
            <a:ext cx="7057785" cy="338554"/>
          </a:xfrm>
          <a:prstGeom prst="rect">
            <a:avLst/>
          </a:prstGeom>
          <a:solidFill>
            <a:srgbClr val="8D3C8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 Thin" panose="02000000000000000000" pitchFamily="2" charset="0"/>
              </a:rPr>
              <a:t>Le SGA, acteur des enjeux opérationnels du ministère des Armées</a:t>
            </a:r>
          </a:p>
        </p:txBody>
      </p:sp>
    </p:spTree>
    <p:extLst>
      <p:ext uri="{BB962C8B-B14F-4D97-AF65-F5344CB8AC3E}">
        <p14:creationId xmlns:p14="http://schemas.microsoft.com/office/powerpoint/2010/main" val="28991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0524" y="941441"/>
            <a:ext cx="11445875" cy="71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0524" y="1828800"/>
            <a:ext cx="11445875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216851" y="6439186"/>
            <a:ext cx="819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D470B2A-07C9-48BB-83B8-1393FBBCC853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4188" y="6442832"/>
            <a:ext cx="278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31876" y="6439186"/>
            <a:ext cx="56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2020538-C579-4E3D-ACA9-2DAFD688F1F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212BD870-A5CF-154B-8D92-C0ED56DBC6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799" y="6453873"/>
            <a:ext cx="66603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fr-FR" altLang="fr-FR" sz="1000" b="1" i="0" dirty="0">
                <a:latin typeface="Marianne" panose="02000000000000000000" pitchFamily="2" charset="0"/>
              </a:rPr>
              <a:t>Secrétariat général pour l’administration</a:t>
            </a:r>
            <a:r>
              <a:rPr lang="fr-FR" altLang="fr-FR" sz="1100" b="1" i="0" dirty="0">
                <a:latin typeface="Marianne" panose="02000000000000000000" pitchFamily="2" charset="0"/>
              </a:rPr>
              <a:t> </a:t>
            </a:r>
            <a:endParaRPr lang="fr-FR" altLang="fr-FR" sz="900" b="1" dirty="0">
              <a:latin typeface="Marianne" panose="02000000000000000000" pitchFamily="2" charset="0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400BD19B-26EB-1346-A7D2-70E472DC2EBF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420239" y="164925"/>
            <a:ext cx="729685" cy="657399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FCBC77B-38A8-8D43-A165-9E3CE8A2D2EB}"/>
              </a:ext>
            </a:extLst>
          </p:cNvPr>
          <p:cNvCxnSpPr>
            <a:cxnSpLocks/>
          </p:cNvCxnSpPr>
          <p:nvPr userDrawn="1"/>
        </p:nvCxnSpPr>
        <p:spPr>
          <a:xfrm>
            <a:off x="501041" y="6359237"/>
            <a:ext cx="11217058" cy="0"/>
          </a:xfrm>
          <a:prstGeom prst="straightConnector1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0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75" r:id="rId9"/>
    <p:sldLayoutId id="2147483667" r:id="rId10"/>
    <p:sldLayoutId id="2147483666" r:id="rId11"/>
    <p:sldLayoutId id="2147483668" r:id="rId12"/>
    <p:sldLayoutId id="2147483678" r:id="rId13"/>
    <p:sldLayoutId id="2147483669" r:id="rId14"/>
    <p:sldLayoutId id="2147483671" r:id="rId15"/>
    <p:sldLayoutId id="2147483673" r:id="rId16"/>
    <p:sldLayoutId id="2147483674" r:id="rId17"/>
    <p:sldLayoutId id="2147483672" r:id="rId18"/>
    <p:sldLayoutId id="2147483677" r:id="rId19"/>
    <p:sldLayoutId id="2147483676" r:id="rId20"/>
    <p:sldLayoutId id="2147483670" r:id="rId21"/>
    <p:sldLayoutId id="2147483650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1pPr>
      <a:lvl2pPr marL="447675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2pPr>
      <a:lvl3pPr marL="717550" indent="-15716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3pPr>
      <a:lvl4pPr marL="985838" indent="-1301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4pPr>
      <a:lvl5pPr marL="1255713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arianne" panose="02000000000000000000" pitchFamily="2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18/10/relationships/comments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020538-C579-4E3D-ACA9-2DAFD688F1F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642930" y="1643495"/>
            <a:ext cx="1843470" cy="401615"/>
          </a:xfrm>
        </p:spPr>
        <p:txBody>
          <a:bodyPr>
            <a:normAutofit/>
          </a:bodyPr>
          <a:lstStyle/>
          <a:p>
            <a:r>
              <a:rPr lang="fr-FR" dirty="0" smtClean="0"/>
              <a:t>Chiffres clefs:</a:t>
            </a:r>
            <a:endParaRPr lang="fr-FR" dirty="0"/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Situation du logement en Ile de France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518160" y="1607902"/>
            <a:ext cx="3296756" cy="437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defRPr sz="2000" b="0" i="0" kern="1200">
                <a:solidFill>
                  <a:schemeClr val="tx1"/>
                </a:solidFill>
                <a:latin typeface="Marianne Light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2762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560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Tx/>
              <a:buNone/>
              <a:defRPr sz="16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1080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u="sng" dirty="0" smtClean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Logement MINARM</a:t>
            </a:r>
            <a:endParaRPr lang="fr-FR" sz="2400" u="sng" dirty="0">
              <a:solidFill>
                <a:schemeClr val="accent5">
                  <a:lumMod val="75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21564" y="2288488"/>
            <a:ext cx="310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smtClean="0">
                <a:latin typeface="Marianne Light" panose="02000000000000000000" pitchFamily="2" charset="0"/>
              </a:rPr>
              <a:t>10 000 </a:t>
            </a:r>
            <a:r>
              <a:rPr lang="fr-FR" sz="2000" dirty="0" smtClean="0">
                <a:latin typeface="Marianne Light" panose="02000000000000000000" pitchFamily="2" charset="0"/>
              </a:rPr>
              <a:t>logements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12309" y="1934131"/>
            <a:ext cx="4379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smtClean="0">
                <a:latin typeface="Marianne Light" panose="02000000000000000000" pitchFamily="2" charset="0"/>
              </a:rPr>
              <a:t>2 000 </a:t>
            </a:r>
            <a:r>
              <a:rPr lang="fr-FR" sz="2000" dirty="0" smtClean="0">
                <a:latin typeface="Marianne Light" panose="02000000000000000000" pitchFamily="2" charset="0"/>
              </a:rPr>
              <a:t>logements domaniaux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12308" y="2595582"/>
            <a:ext cx="5879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smtClean="0">
                <a:latin typeface="Marianne Light" panose="02000000000000000000" pitchFamily="2" charset="0"/>
              </a:rPr>
              <a:t>8 000 </a:t>
            </a:r>
            <a:r>
              <a:rPr lang="fr-FR" sz="2000" dirty="0" smtClean="0">
                <a:latin typeface="Marianne Light" panose="02000000000000000000" pitchFamily="2" charset="0"/>
              </a:rPr>
              <a:t>logements réservés (logement social)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801103" y="2340077"/>
            <a:ext cx="592354" cy="296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1582993" y="2326703"/>
            <a:ext cx="1843470" cy="40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defRPr sz="2000" b="0" i="0" kern="1200">
                <a:solidFill>
                  <a:schemeClr val="tx1"/>
                </a:solidFill>
                <a:latin typeface="Marianne Light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2762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560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Tx/>
              <a:buNone/>
              <a:defRPr sz="16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1080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Stock</a:t>
            </a:r>
            <a:endParaRPr lang="fr-FR" dirty="0"/>
          </a:p>
        </p:txBody>
      </p:sp>
      <p:sp>
        <p:nvSpPr>
          <p:cNvPr id="10" name="Parenthèse ouvrante 9"/>
          <p:cNvSpPr/>
          <p:nvPr/>
        </p:nvSpPr>
        <p:spPr>
          <a:xfrm>
            <a:off x="6135329" y="1934131"/>
            <a:ext cx="176980" cy="1061561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814915" y="3349122"/>
            <a:ext cx="749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smtClean="0">
                <a:latin typeface="Marianne Light" panose="02000000000000000000" pitchFamily="2" charset="0"/>
              </a:rPr>
              <a:t>1500 changements de locataires ( 750 durant l’été)</a:t>
            </a:r>
            <a:endParaRPr lang="fr-FR" sz="2000" dirty="0" smtClean="0">
              <a:latin typeface="Marianne Light" panose="02000000000000000000" pitchFamily="2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801103" y="3376994"/>
            <a:ext cx="592354" cy="296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3"/>
          <p:cNvSpPr txBox="1">
            <a:spLocks/>
          </p:cNvSpPr>
          <p:nvPr/>
        </p:nvSpPr>
        <p:spPr>
          <a:xfrm>
            <a:off x="1582993" y="3363620"/>
            <a:ext cx="1843470" cy="40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defRPr sz="2000" b="0" i="0" kern="1200">
                <a:solidFill>
                  <a:schemeClr val="tx1"/>
                </a:solidFill>
                <a:latin typeface="Marianne Light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2762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560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Tx/>
              <a:buNone/>
              <a:defRPr sz="16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1080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Flux annuel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521" y="4102662"/>
            <a:ext cx="4216233" cy="21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47" y="1605279"/>
            <a:ext cx="5371468" cy="29429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020538-C579-4E3D-ACA9-2DAFD688F1FE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r="9175"/>
          <a:stretch/>
        </p:blipFill>
        <p:spPr>
          <a:xfrm>
            <a:off x="3388497" y="1771374"/>
            <a:ext cx="8724736" cy="450171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12703" y="4491645"/>
            <a:ext cx="268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Paris intra muros = 31% parc soit 3 159 logements dont 70% concentrés sur XIII</a:t>
            </a:r>
            <a:r>
              <a:rPr lang="fr-FR" baseline="30000" dirty="0"/>
              <a:t>ème</a:t>
            </a:r>
            <a:r>
              <a:rPr lang="fr-FR" dirty="0"/>
              <a:t>, XIV</a:t>
            </a:r>
            <a:r>
              <a:rPr lang="fr-FR" baseline="30000" dirty="0"/>
              <a:t>ème</a:t>
            </a:r>
            <a:r>
              <a:rPr lang="fr-FR" dirty="0"/>
              <a:t> et XV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</p:txBody>
      </p:sp>
      <p:sp>
        <p:nvSpPr>
          <p:cNvPr id="22" name="Titre 2"/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Situation du logement en Ile de France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31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ECF8EE69-2BC5-4A62-8888-01D6CF30D324}"/>
              </a:ext>
            </a:extLst>
          </p:cNvPr>
          <p:cNvGraphicFramePr/>
          <p:nvPr>
            <p:extLst/>
          </p:nvPr>
        </p:nvGraphicFramePr>
        <p:xfrm>
          <a:off x="6429276" y="2267920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174355" y="6407727"/>
            <a:ext cx="569007" cy="365125"/>
          </a:xfrm>
        </p:spPr>
        <p:txBody>
          <a:bodyPr/>
          <a:lstStyle/>
          <a:p>
            <a:fld id="{62020538-C579-4E3D-ACA9-2DAFD688F1FE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9" y="1593661"/>
            <a:ext cx="4752381" cy="24285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17344" y="2118303"/>
            <a:ext cx="513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Marianne" panose="02000000000000000000" pitchFamily="50" charset="0"/>
              </a:rPr>
              <a:t>En global : 58% des logements relèvent du parc social </a:t>
            </a:r>
            <a:endParaRPr lang="fr-FR" sz="3600" dirty="0">
              <a:latin typeface="Marianne" panose="02000000000000000000" pitchFamily="50" charset="0"/>
            </a:endParaRPr>
          </a:p>
        </p:txBody>
      </p:sp>
      <p:graphicFrame>
        <p:nvGraphicFramePr>
          <p:cNvPr id="36" name="Graphique 35"/>
          <p:cNvGraphicFramePr>
            <a:graphicFrameLocks/>
          </p:cNvGraphicFramePr>
          <p:nvPr>
            <p:extLst/>
          </p:nvPr>
        </p:nvGraphicFramePr>
        <p:xfrm>
          <a:off x="358659" y="4022233"/>
          <a:ext cx="4492474" cy="241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5575162" y="1605280"/>
            <a:ext cx="556307" cy="17517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034464" y="4388261"/>
            <a:ext cx="5139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latin typeface="Marianne" panose="02000000000000000000" pitchFamily="50" charset="0"/>
              </a:rPr>
              <a:t>Typologie et poids dans le parc : </a:t>
            </a:r>
          </a:p>
          <a:p>
            <a:pPr marL="342900" indent="-342900" algn="l">
              <a:buFontTx/>
              <a:buChar char="-"/>
            </a:pPr>
            <a:r>
              <a:rPr lang="fr-FR" sz="2000" dirty="0">
                <a:latin typeface="Marianne" panose="02000000000000000000" pitchFamily="50" charset="0"/>
              </a:rPr>
              <a:t>T3 / T4 = 53% </a:t>
            </a:r>
            <a:endParaRPr lang="fr-FR" sz="3600" dirty="0">
              <a:latin typeface="Marianne" panose="020000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latin typeface="Marianne" panose="02000000000000000000" pitchFamily="50" charset="0"/>
              </a:rPr>
              <a:t>T1 au T4 = 82%</a:t>
            </a: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Situation du logement en Ile de France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020538-C579-4E3D-ACA9-2DAFD688F1F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46953" y="2270132"/>
            <a:ext cx="2670936" cy="35638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Taux de </a:t>
            </a:r>
            <a:r>
              <a:rPr lang="fr-FR" dirty="0" smtClean="0"/>
              <a:t>réalisation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37" y="2046343"/>
            <a:ext cx="6692526" cy="9112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2621395"/>
            <a:ext cx="4363535" cy="26654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0937" y="3078106"/>
            <a:ext cx="6692526" cy="922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50" charset="0"/>
              </a:rPr>
              <a:t>Le parc de logement en Ile de France n’est pas dimensionné pour répondre à toutes les demandes. Il s’agit bien d’un appui au logement pour faciliter la mobilité des foyers.</a:t>
            </a:r>
            <a:endParaRPr lang="fr-FR" sz="1600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1097280" y="900801"/>
            <a:ext cx="10739119" cy="70447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Situation du logement en Ile de France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518160" y="1607902"/>
            <a:ext cx="3296756" cy="437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defRPr sz="2000" b="0" i="0" kern="1200">
                <a:solidFill>
                  <a:schemeClr val="tx1"/>
                </a:solidFill>
                <a:latin typeface="Marianne Light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2762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560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Tx/>
              <a:buNone/>
              <a:defRPr sz="16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1080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u="sng" smtClean="0">
                <a:solidFill>
                  <a:schemeClr val="accent5">
                    <a:lumMod val="75000"/>
                  </a:schemeClr>
                </a:solidFill>
                <a:latin typeface="Marianne" panose="02000000000000000000" pitchFamily="50" charset="0"/>
              </a:rPr>
              <a:t>Logement MINARM</a:t>
            </a:r>
            <a:endParaRPr lang="fr-FR" sz="2400" u="sng" dirty="0">
              <a:solidFill>
                <a:schemeClr val="accent5">
                  <a:lumMod val="75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801103" y="2230821"/>
            <a:ext cx="592354" cy="296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150937" y="4074699"/>
            <a:ext cx="6685461" cy="71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50" charset="0"/>
              </a:rPr>
              <a:t>Les règles d’attribution sont définies par </a:t>
            </a:r>
            <a:r>
              <a:rPr lang="fr-FR" sz="1600" b="1" dirty="0" smtClean="0">
                <a:solidFill>
                  <a:schemeClr val="tx1"/>
                </a:solidFill>
                <a:latin typeface="Marianne" panose="02000000000000000000" pitchFamily="50" charset="0"/>
              </a:rPr>
              <a:t>l’IM 1136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50" charset="0"/>
              </a:rPr>
              <a:t>qui donne un barème de points, permettant de prioriser les candidatures.</a:t>
            </a:r>
            <a:endParaRPr lang="fr-FR" sz="1600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0937" y="4839899"/>
            <a:ext cx="6692525" cy="42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50" charset="0"/>
              </a:rPr>
              <a:t>Chaque candidature est étudiée de manière individuelle.</a:t>
            </a:r>
            <a:endParaRPr lang="fr-FR" sz="1600" dirty="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1776065" y="5771908"/>
            <a:ext cx="2670936" cy="356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defRPr sz="2000" b="0" i="0" kern="1200">
                <a:solidFill>
                  <a:schemeClr val="tx1"/>
                </a:solidFill>
                <a:latin typeface="Marianne Light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2762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8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560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Tx/>
              <a:buNone/>
              <a:defRPr sz="16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556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1080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defRPr sz="1400" b="0" i="0" kern="1200">
                <a:solidFill>
                  <a:schemeClr val="tx1"/>
                </a:solidFill>
                <a:latin typeface="Marianne" panose="02000000000000000000" pitchFamily="2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Bilan du PAM 2024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830215" y="5732597"/>
            <a:ext cx="592354" cy="296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40780" y="5521625"/>
            <a:ext cx="3452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>
                <a:latin typeface="Marianne Light" panose="02000000000000000000" pitchFamily="2" charset="0"/>
              </a:rPr>
              <a:t>- Taux de réalisation: </a:t>
            </a:r>
            <a:r>
              <a:rPr lang="fr-FR" sz="1600" b="1" dirty="0" smtClean="0">
                <a:latin typeface="Marianne Light" panose="02000000000000000000" pitchFamily="2" charset="0"/>
              </a:rPr>
              <a:t>64 %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40779" y="5925656"/>
            <a:ext cx="4988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>
                <a:latin typeface="Marianne Light" panose="02000000000000000000" pitchFamily="2" charset="0"/>
              </a:rPr>
              <a:t>- Muté ayant eu au moins une proposition: </a:t>
            </a:r>
            <a:r>
              <a:rPr lang="fr-FR" sz="1600" b="1" dirty="0" smtClean="0">
                <a:latin typeface="Marianne Light" panose="02000000000000000000" pitchFamily="2" charset="0"/>
              </a:rPr>
              <a:t>90 %</a:t>
            </a:r>
          </a:p>
        </p:txBody>
      </p:sp>
      <p:sp>
        <p:nvSpPr>
          <p:cNvPr id="22" name="Parenthèse ouvrante 21"/>
          <p:cNvSpPr/>
          <p:nvPr/>
        </p:nvSpPr>
        <p:spPr>
          <a:xfrm>
            <a:off x="4602822" y="5544277"/>
            <a:ext cx="226447" cy="7191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0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dirty="0" smtClean="0">
            <a:solidFill>
              <a:schemeClr val="bg1"/>
            </a:solidFill>
            <a:latin typeface="Marianne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05_25PPT_SGA_16-9" id="{2D645B63-E1F2-411C-B293-D56D60D71B98}" vid="{98A08B8F-4AD5-49C8-B857-F658DEB39C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7C5889034B2C4DB1154CFDEB4FEB76" ma:contentTypeVersion="1" ma:contentTypeDescription="Crée un document." ma:contentTypeScope="" ma:versionID="21de4f8a5a4b7edc732a26b546e95343">
  <xsd:schema xmlns:xsd="http://www.w3.org/2001/XMLSchema" xmlns:xs="http://www.w3.org/2001/XMLSchema" xmlns:p="http://schemas.microsoft.com/office/2006/metadata/properties" xmlns:ns2="0376e982-5aaa-4f89-9c42-4801fbf9d8e2" targetNamespace="http://schemas.microsoft.com/office/2006/metadata/properties" ma:root="true" ma:fieldsID="b14ebdef4a688b8ca40ff9f0b5823b80" ns2:_="">
    <xsd:import namespace="0376e982-5aaa-4f89-9c42-4801fbf9d8e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e982-5aaa-4f89-9c42-4801fbf9d8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4DECBC-2B51-43B2-98DB-123B45A71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6e982-5aaa-4f89-9c42-4801fbf9d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06C046-278E-4B0C-91DF-9185D971380B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0376e982-5aaa-4f89-9c42-4801fbf9d8e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07416B-25C6-44EA-89B0-2DB12212C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2020PPT_SGA_16-9 v2</Template>
  <TotalTime>15537</TotalTime>
  <Words>207</Words>
  <Application>Microsoft Office PowerPoint</Application>
  <PresentationFormat>Grand écran</PresentationFormat>
  <Paragraphs>33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Marianne</vt:lpstr>
      <vt:lpstr>Marianne ExtraBold</vt:lpstr>
      <vt:lpstr>Marianne Light</vt:lpstr>
      <vt:lpstr>Marianne Thin</vt:lpstr>
      <vt:lpstr>Verdana</vt:lpstr>
      <vt:lpstr>Thème Office</vt:lpstr>
      <vt:lpstr>Situation du logement en Ile de France</vt:lpstr>
      <vt:lpstr>Situation du logement en Ile de France</vt:lpstr>
      <vt:lpstr>Situation du logement en Ile de France</vt:lpstr>
      <vt:lpstr>Situation du logement en Ile de France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CIBIEL Franck ATTACH PAL ADM.ETA</dc:creator>
  <cp:lastModifiedBy>MONNIER Frederic ATTACHE ADMI</cp:lastModifiedBy>
  <cp:revision>813</cp:revision>
  <cp:lastPrinted>2023-10-05T15:22:12Z</cp:lastPrinted>
  <dcterms:created xsi:type="dcterms:W3CDTF">2020-06-11T10:49:42Z</dcterms:created>
  <dcterms:modified xsi:type="dcterms:W3CDTF">2024-11-15T10:27:31Z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0x010100637C5889034B2C4DB1154CFDEB4FEB76</vt:lpwstr>
  </property>
</Properties>
</file>